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2" r:id="rId5"/>
    <p:sldId id="263" r:id="rId6"/>
    <p:sldId id="265" r:id="rId7"/>
    <p:sldId id="264" r:id="rId8"/>
    <p:sldId id="266" r:id="rId9"/>
    <p:sldId id="268" r:id="rId10"/>
    <p:sldId id="267" r:id="rId11"/>
    <p:sldId id="272" r:id="rId12"/>
    <p:sldId id="273" r:id="rId13"/>
    <p:sldId id="277" r:id="rId14"/>
    <p:sldId id="274" r:id="rId15"/>
    <p:sldId id="278" r:id="rId16"/>
    <p:sldId id="280" r:id="rId17"/>
    <p:sldId id="27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84C"/>
    <a:srgbClr val="F157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50CF7-EC67-4D0B-9479-E13A0570C0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B92186D-4E44-4255-A30B-1E8AFAE8644E}">
      <dgm:prSet/>
      <dgm:spPr/>
      <dgm:t>
        <a:bodyPr/>
        <a:lstStyle/>
        <a:p>
          <a:pPr algn="l"/>
          <a:r>
            <a:rPr lang="en-US" dirty="0"/>
            <a:t>First-order economizing - effective adaptation and the elimination of waste - has been neglected. </a:t>
          </a:r>
        </a:p>
      </dgm:t>
    </dgm:pt>
    <dgm:pt modelId="{F1569427-404B-4901-9756-E2C817E11C64}" type="parTrans" cxnId="{09CC0523-EACA-4305-8704-B9EFEF425447}">
      <dgm:prSet/>
      <dgm:spPr/>
      <dgm:t>
        <a:bodyPr/>
        <a:lstStyle/>
        <a:p>
          <a:endParaRPr lang="en-US"/>
        </a:p>
      </dgm:t>
    </dgm:pt>
    <dgm:pt modelId="{3CCC9C25-00EF-4439-BFEF-3F8B63D3D463}" type="sibTrans" cxnId="{09CC0523-EACA-4305-8704-B9EFEF425447}">
      <dgm:prSet/>
      <dgm:spPr/>
      <dgm:t>
        <a:bodyPr/>
        <a:lstStyle/>
        <a:p>
          <a:endParaRPr lang="en-US"/>
        </a:p>
      </dgm:t>
    </dgm:pt>
    <dgm:pt modelId="{6A5C320D-2CEF-4E62-80B2-DCDFFCC8CCA4}">
      <dgm:prSet/>
      <dgm:spPr/>
      <dgm:t>
        <a:bodyPr/>
        <a:lstStyle/>
        <a:p>
          <a:pPr algn="l"/>
          <a:r>
            <a:rPr lang="en-US" dirty="0"/>
            <a:t>Economics was too preoccupied with issues of allocative efficiency, in which marginal analysis was featured, to the neglect of organizational efficiency, in which discrete structural alternatives were brought under scrutiny.</a:t>
          </a:r>
        </a:p>
      </dgm:t>
    </dgm:pt>
    <dgm:pt modelId="{98849DDF-FED0-4208-96D2-86A3E9720EC8}" type="parTrans" cxnId="{FBCF8CEB-1B8F-48F8-95D4-714487EC63C1}">
      <dgm:prSet/>
      <dgm:spPr/>
      <dgm:t>
        <a:bodyPr/>
        <a:lstStyle/>
        <a:p>
          <a:endParaRPr lang="en-US"/>
        </a:p>
      </dgm:t>
    </dgm:pt>
    <dgm:pt modelId="{9F2D3736-C56A-480E-9AC7-C6B388143C1A}" type="sibTrans" cxnId="{FBCF8CEB-1B8F-48F8-95D4-714487EC63C1}">
      <dgm:prSet/>
      <dgm:spPr/>
      <dgm:t>
        <a:bodyPr/>
        <a:lstStyle/>
        <a:p>
          <a:endParaRPr lang="en-US"/>
        </a:p>
      </dgm:t>
    </dgm:pt>
    <dgm:pt modelId="{3CAC9777-F456-4773-995A-1FDB15DA7639}" type="pres">
      <dgm:prSet presAssocID="{3ED50CF7-EC67-4D0B-9479-E13A0570C0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49CB83-3015-405F-A101-483D610DAD5D}" type="pres">
      <dgm:prSet presAssocID="{5B92186D-4E44-4255-A30B-1E8AFAE8644E}" presName="hierRoot1" presStyleCnt="0"/>
      <dgm:spPr/>
    </dgm:pt>
    <dgm:pt modelId="{B9CE950D-C528-43B1-BCF5-61DAA403AA0B}" type="pres">
      <dgm:prSet presAssocID="{5B92186D-4E44-4255-A30B-1E8AFAE8644E}" presName="composite" presStyleCnt="0"/>
      <dgm:spPr/>
    </dgm:pt>
    <dgm:pt modelId="{65AF13DB-B0B2-4461-8A7A-865F4FAFA986}" type="pres">
      <dgm:prSet presAssocID="{5B92186D-4E44-4255-A30B-1E8AFAE8644E}" presName="background" presStyleLbl="node0" presStyleIdx="0" presStyleCnt="2"/>
      <dgm:spPr/>
    </dgm:pt>
    <dgm:pt modelId="{F49AD3AA-AA70-4E39-87E8-BFD245B39716}" type="pres">
      <dgm:prSet presAssocID="{5B92186D-4E44-4255-A30B-1E8AFAE8644E}" presName="text" presStyleLbl="fgAcc0" presStyleIdx="0" presStyleCnt="2">
        <dgm:presLayoutVars>
          <dgm:chPref val="3"/>
        </dgm:presLayoutVars>
      </dgm:prSet>
      <dgm:spPr/>
    </dgm:pt>
    <dgm:pt modelId="{1C5BFD01-7F30-498B-982A-6505B236A10D}" type="pres">
      <dgm:prSet presAssocID="{5B92186D-4E44-4255-A30B-1E8AFAE8644E}" presName="hierChild2" presStyleCnt="0"/>
      <dgm:spPr/>
    </dgm:pt>
    <dgm:pt modelId="{6FD69B6A-5746-42BF-93DC-613783A68483}" type="pres">
      <dgm:prSet presAssocID="{6A5C320D-2CEF-4E62-80B2-DCDFFCC8CCA4}" presName="hierRoot1" presStyleCnt="0"/>
      <dgm:spPr/>
    </dgm:pt>
    <dgm:pt modelId="{44D6F5E0-2D51-4CE3-9151-FB1C360D898C}" type="pres">
      <dgm:prSet presAssocID="{6A5C320D-2CEF-4E62-80B2-DCDFFCC8CCA4}" presName="composite" presStyleCnt="0"/>
      <dgm:spPr/>
    </dgm:pt>
    <dgm:pt modelId="{127A9655-FFD0-4E73-9E6C-DB236612B3E8}" type="pres">
      <dgm:prSet presAssocID="{6A5C320D-2CEF-4E62-80B2-DCDFFCC8CCA4}" presName="background" presStyleLbl="node0" presStyleIdx="1" presStyleCnt="2"/>
      <dgm:spPr/>
    </dgm:pt>
    <dgm:pt modelId="{FE31C122-07A8-4E89-BC6C-7D5E7DE54D8D}" type="pres">
      <dgm:prSet presAssocID="{6A5C320D-2CEF-4E62-80B2-DCDFFCC8CCA4}" presName="text" presStyleLbl="fgAcc0" presStyleIdx="1" presStyleCnt="2">
        <dgm:presLayoutVars>
          <dgm:chPref val="3"/>
        </dgm:presLayoutVars>
      </dgm:prSet>
      <dgm:spPr/>
    </dgm:pt>
    <dgm:pt modelId="{FFFB2B77-71F7-4EF5-84D1-856827E65298}" type="pres">
      <dgm:prSet presAssocID="{6A5C320D-2CEF-4E62-80B2-DCDFFCC8CCA4}" presName="hierChild2" presStyleCnt="0"/>
      <dgm:spPr/>
    </dgm:pt>
  </dgm:ptLst>
  <dgm:cxnLst>
    <dgm:cxn modelId="{FF29AF18-8B16-4EE2-A479-5CCE6670C7A7}" type="presOf" srcId="{3ED50CF7-EC67-4D0B-9479-E13A0570C008}" destId="{3CAC9777-F456-4773-995A-1FDB15DA7639}" srcOrd="0" destOrd="0" presId="urn:microsoft.com/office/officeart/2005/8/layout/hierarchy1"/>
    <dgm:cxn modelId="{09CC0523-EACA-4305-8704-B9EFEF425447}" srcId="{3ED50CF7-EC67-4D0B-9479-E13A0570C008}" destId="{5B92186D-4E44-4255-A30B-1E8AFAE8644E}" srcOrd="0" destOrd="0" parTransId="{F1569427-404B-4901-9756-E2C817E11C64}" sibTransId="{3CCC9C25-00EF-4439-BFEF-3F8B63D3D463}"/>
    <dgm:cxn modelId="{07E54A5B-2459-46FD-8C71-B7332A4BA4B5}" type="presOf" srcId="{6A5C320D-2CEF-4E62-80B2-DCDFFCC8CCA4}" destId="{FE31C122-07A8-4E89-BC6C-7D5E7DE54D8D}" srcOrd="0" destOrd="0" presId="urn:microsoft.com/office/officeart/2005/8/layout/hierarchy1"/>
    <dgm:cxn modelId="{E232068A-BC1B-430F-AAA4-0E9C52DB7BED}" type="presOf" srcId="{5B92186D-4E44-4255-A30B-1E8AFAE8644E}" destId="{F49AD3AA-AA70-4E39-87E8-BFD245B39716}" srcOrd="0" destOrd="0" presId="urn:microsoft.com/office/officeart/2005/8/layout/hierarchy1"/>
    <dgm:cxn modelId="{FBCF8CEB-1B8F-48F8-95D4-714487EC63C1}" srcId="{3ED50CF7-EC67-4D0B-9479-E13A0570C008}" destId="{6A5C320D-2CEF-4E62-80B2-DCDFFCC8CCA4}" srcOrd="1" destOrd="0" parTransId="{98849DDF-FED0-4208-96D2-86A3E9720EC8}" sibTransId="{9F2D3736-C56A-480E-9AC7-C6B388143C1A}"/>
    <dgm:cxn modelId="{8BD2B66E-465E-440C-B540-1E2E908353CC}" type="presParOf" srcId="{3CAC9777-F456-4773-995A-1FDB15DA7639}" destId="{0549CB83-3015-405F-A101-483D610DAD5D}" srcOrd="0" destOrd="0" presId="urn:microsoft.com/office/officeart/2005/8/layout/hierarchy1"/>
    <dgm:cxn modelId="{B58AD695-02EC-45EE-AE0E-CB2C17E5ADAE}" type="presParOf" srcId="{0549CB83-3015-405F-A101-483D610DAD5D}" destId="{B9CE950D-C528-43B1-BCF5-61DAA403AA0B}" srcOrd="0" destOrd="0" presId="urn:microsoft.com/office/officeart/2005/8/layout/hierarchy1"/>
    <dgm:cxn modelId="{E57211B4-6551-4ACB-A0C2-4475A4EDF288}" type="presParOf" srcId="{B9CE950D-C528-43B1-BCF5-61DAA403AA0B}" destId="{65AF13DB-B0B2-4461-8A7A-865F4FAFA986}" srcOrd="0" destOrd="0" presId="urn:microsoft.com/office/officeart/2005/8/layout/hierarchy1"/>
    <dgm:cxn modelId="{EFDD43A0-EA7B-400F-8475-6BA36FCE3077}" type="presParOf" srcId="{B9CE950D-C528-43B1-BCF5-61DAA403AA0B}" destId="{F49AD3AA-AA70-4E39-87E8-BFD245B39716}" srcOrd="1" destOrd="0" presId="urn:microsoft.com/office/officeart/2005/8/layout/hierarchy1"/>
    <dgm:cxn modelId="{14C6B2C6-0333-458F-BAD2-2B91F93741DC}" type="presParOf" srcId="{0549CB83-3015-405F-A101-483D610DAD5D}" destId="{1C5BFD01-7F30-498B-982A-6505B236A10D}" srcOrd="1" destOrd="0" presId="urn:microsoft.com/office/officeart/2005/8/layout/hierarchy1"/>
    <dgm:cxn modelId="{6EF37182-4D8B-4A86-AB17-48DAA8157312}" type="presParOf" srcId="{3CAC9777-F456-4773-995A-1FDB15DA7639}" destId="{6FD69B6A-5746-42BF-93DC-613783A68483}" srcOrd="1" destOrd="0" presId="urn:microsoft.com/office/officeart/2005/8/layout/hierarchy1"/>
    <dgm:cxn modelId="{AED8B5A1-7CCC-435C-BF2F-74620C8DEB15}" type="presParOf" srcId="{6FD69B6A-5746-42BF-93DC-613783A68483}" destId="{44D6F5E0-2D51-4CE3-9151-FB1C360D898C}" srcOrd="0" destOrd="0" presId="urn:microsoft.com/office/officeart/2005/8/layout/hierarchy1"/>
    <dgm:cxn modelId="{E4DF6E7E-F7F9-4CDB-A1CB-866C3DDAF24D}" type="presParOf" srcId="{44D6F5E0-2D51-4CE3-9151-FB1C360D898C}" destId="{127A9655-FFD0-4E73-9E6C-DB236612B3E8}" srcOrd="0" destOrd="0" presId="urn:microsoft.com/office/officeart/2005/8/layout/hierarchy1"/>
    <dgm:cxn modelId="{A8DA91B6-CD50-4307-8607-0B844ECC928D}" type="presParOf" srcId="{44D6F5E0-2D51-4CE3-9151-FB1C360D898C}" destId="{FE31C122-07A8-4E89-BC6C-7D5E7DE54D8D}" srcOrd="1" destOrd="0" presId="urn:microsoft.com/office/officeart/2005/8/layout/hierarchy1"/>
    <dgm:cxn modelId="{3E14FA69-B755-4BBD-974E-C0B2AF3D4A74}" type="presParOf" srcId="{6FD69B6A-5746-42BF-93DC-613783A68483}" destId="{FFFB2B77-71F7-4EF5-84D1-856827E652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00146-FD6F-443D-9F49-42BF9FA077D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4C08E4-F8B6-41E5-BEF4-78BE00AD279A}">
      <dgm:prSet/>
      <dgm:spPr/>
      <dgm:t>
        <a:bodyPr/>
        <a:lstStyle/>
        <a:p>
          <a:r>
            <a:rPr lang="en-US"/>
            <a:t>The economic problem of society is adaptation (autonomous and coordinated).</a:t>
          </a:r>
        </a:p>
      </dgm:t>
    </dgm:pt>
    <dgm:pt modelId="{203BE1A9-E0DE-40F4-98C4-8E5D07A374B2}" type="parTrans" cxnId="{4858FF7B-1852-49A0-AD68-05A5F0CD0D85}">
      <dgm:prSet/>
      <dgm:spPr/>
      <dgm:t>
        <a:bodyPr/>
        <a:lstStyle/>
        <a:p>
          <a:endParaRPr lang="en-US"/>
        </a:p>
      </dgm:t>
    </dgm:pt>
    <dgm:pt modelId="{C03F3C75-1F47-4F59-9B46-ABB94F6B29BD}" type="sibTrans" cxnId="{4858FF7B-1852-49A0-AD68-05A5F0CD0D85}">
      <dgm:prSet/>
      <dgm:spPr/>
      <dgm:t>
        <a:bodyPr/>
        <a:lstStyle/>
        <a:p>
          <a:endParaRPr lang="en-US"/>
        </a:p>
      </dgm:t>
    </dgm:pt>
    <dgm:pt modelId="{4823434C-0CC0-494A-960B-13C9C69B8D92}">
      <dgm:prSet/>
      <dgm:spPr/>
      <dgm:t>
        <a:bodyPr/>
        <a:lstStyle/>
        <a:p>
          <a:r>
            <a:rPr lang="en-US"/>
            <a:t>Each generic form of governance is shown to rest on a distinctive form of contract law (classical, neoclassical, forbearance).</a:t>
          </a:r>
        </a:p>
      </dgm:t>
    </dgm:pt>
    <dgm:pt modelId="{F677C8E5-82CB-4385-B52E-10F6FACF638C}" type="parTrans" cxnId="{4272A51F-FE6B-470A-BBC7-54CC2D23F636}">
      <dgm:prSet/>
      <dgm:spPr/>
      <dgm:t>
        <a:bodyPr/>
        <a:lstStyle/>
        <a:p>
          <a:endParaRPr lang="en-US"/>
        </a:p>
      </dgm:t>
    </dgm:pt>
    <dgm:pt modelId="{C6B247BD-A049-4F2D-9C8F-BCFD35177259}" type="sibTrans" cxnId="{4272A51F-FE6B-470A-BBC7-54CC2D23F636}">
      <dgm:prSet/>
      <dgm:spPr/>
      <dgm:t>
        <a:bodyPr/>
        <a:lstStyle/>
        <a:p>
          <a:endParaRPr lang="en-US"/>
        </a:p>
      </dgm:t>
    </dgm:pt>
    <dgm:pt modelId="{CA9BBD75-0852-432E-92FE-DFDC25BCD595}">
      <dgm:prSet/>
      <dgm:spPr/>
      <dgm:t>
        <a:bodyPr/>
        <a:lstStyle/>
        <a:p>
          <a:r>
            <a:rPr lang="en-US"/>
            <a:t>The hybrid form of organization possesses its own disciplined rationale.</a:t>
          </a:r>
        </a:p>
      </dgm:t>
    </dgm:pt>
    <dgm:pt modelId="{F3F35185-9C8E-457D-A845-0A06DB78DB0C}" type="parTrans" cxnId="{8C4136DB-2A8A-4D00-8397-206239114F4A}">
      <dgm:prSet/>
      <dgm:spPr/>
      <dgm:t>
        <a:bodyPr/>
        <a:lstStyle/>
        <a:p>
          <a:endParaRPr lang="en-US"/>
        </a:p>
      </dgm:t>
    </dgm:pt>
    <dgm:pt modelId="{8F3ECEB8-DF23-48C4-9E27-AB52F82AB187}" type="sibTrans" cxnId="{8C4136DB-2A8A-4D00-8397-206239114F4A}">
      <dgm:prSet/>
      <dgm:spPr/>
      <dgm:t>
        <a:bodyPr/>
        <a:lstStyle/>
        <a:p>
          <a:endParaRPr lang="en-US"/>
        </a:p>
      </dgm:t>
    </dgm:pt>
    <dgm:pt modelId="{4C75E54C-5BE8-4082-9EFC-F1C79154DD34}">
      <dgm:prSet/>
      <dgm:spPr/>
      <dgm:t>
        <a:bodyPr/>
        <a:lstStyle/>
        <a:p>
          <a:r>
            <a:rPr lang="en-US"/>
            <a:t>The logic of each generic form of governance - market, hybrid, and hierarchy – is revealed by the dimensionalization and explication of governance.</a:t>
          </a:r>
        </a:p>
      </dgm:t>
    </dgm:pt>
    <dgm:pt modelId="{A3D2547A-3974-40BE-8E1A-5CFE23417A50}" type="parTrans" cxnId="{0344F92E-15BA-43E3-90DC-F16B153EEDCA}">
      <dgm:prSet/>
      <dgm:spPr/>
      <dgm:t>
        <a:bodyPr/>
        <a:lstStyle/>
        <a:p>
          <a:endParaRPr lang="en-US"/>
        </a:p>
      </dgm:t>
    </dgm:pt>
    <dgm:pt modelId="{7A798EF5-865E-4FDD-B64F-96133F28791A}" type="sibTrans" cxnId="{0344F92E-15BA-43E3-90DC-F16B153EEDCA}">
      <dgm:prSet/>
      <dgm:spPr/>
      <dgm:t>
        <a:bodyPr/>
        <a:lstStyle/>
        <a:p>
          <a:endParaRPr lang="en-US"/>
        </a:p>
      </dgm:t>
    </dgm:pt>
    <dgm:pt modelId="{A9ACAC7F-8024-4295-8EBC-4CDC6CBBC911}">
      <dgm:prSet/>
      <dgm:spPr/>
      <dgm:t>
        <a:bodyPr/>
        <a:lstStyle/>
        <a:p>
          <a:r>
            <a:rPr lang="en-US"/>
            <a:t>The institutional environment and the institutions of governance are joined by interpreting the institutional environment as a locus of shift parameters, changes in which parameters induce shifts in the comparative costs of governance.</a:t>
          </a:r>
        </a:p>
      </dgm:t>
    </dgm:pt>
    <dgm:pt modelId="{5E5FCBA3-2A92-41F7-9E08-D77B4D978FC4}" type="parTrans" cxnId="{35D5BCD7-128C-4F70-8C60-1135CAAB213E}">
      <dgm:prSet/>
      <dgm:spPr/>
      <dgm:t>
        <a:bodyPr/>
        <a:lstStyle/>
        <a:p>
          <a:endParaRPr lang="en-US"/>
        </a:p>
      </dgm:t>
    </dgm:pt>
    <dgm:pt modelId="{AB60EF5B-2AF8-4575-BFB8-7316AD2FA675}" type="sibTrans" cxnId="{35D5BCD7-128C-4F70-8C60-1135CAAB213E}">
      <dgm:prSet/>
      <dgm:spPr/>
      <dgm:t>
        <a:bodyPr/>
        <a:lstStyle/>
        <a:p>
          <a:endParaRPr lang="en-US"/>
        </a:p>
      </dgm:t>
    </dgm:pt>
    <dgm:pt modelId="{E0D6C131-5FC8-497B-A538-31A0CF6B0E50}" type="pres">
      <dgm:prSet presAssocID="{0D700146-FD6F-443D-9F49-42BF9FA077DB}" presName="vert0" presStyleCnt="0">
        <dgm:presLayoutVars>
          <dgm:dir/>
          <dgm:animOne val="branch"/>
          <dgm:animLvl val="lvl"/>
        </dgm:presLayoutVars>
      </dgm:prSet>
      <dgm:spPr/>
    </dgm:pt>
    <dgm:pt modelId="{54A894A8-E521-48F1-9E79-63CAE36003B6}" type="pres">
      <dgm:prSet presAssocID="{404C08E4-F8B6-41E5-BEF4-78BE00AD279A}" presName="thickLine" presStyleLbl="alignNode1" presStyleIdx="0" presStyleCnt="5"/>
      <dgm:spPr/>
    </dgm:pt>
    <dgm:pt modelId="{F5E809A4-BE9D-4857-AB69-2E236D773FE3}" type="pres">
      <dgm:prSet presAssocID="{404C08E4-F8B6-41E5-BEF4-78BE00AD279A}" presName="horz1" presStyleCnt="0"/>
      <dgm:spPr/>
    </dgm:pt>
    <dgm:pt modelId="{C5451639-5617-4448-B5EA-C8EA135672E7}" type="pres">
      <dgm:prSet presAssocID="{404C08E4-F8B6-41E5-BEF4-78BE00AD279A}" presName="tx1" presStyleLbl="revTx" presStyleIdx="0" presStyleCnt="5"/>
      <dgm:spPr/>
    </dgm:pt>
    <dgm:pt modelId="{76C9DABC-1A19-4459-B748-C666A98C5F99}" type="pres">
      <dgm:prSet presAssocID="{404C08E4-F8B6-41E5-BEF4-78BE00AD279A}" presName="vert1" presStyleCnt="0"/>
      <dgm:spPr/>
    </dgm:pt>
    <dgm:pt modelId="{0AB487F8-6B45-425D-AFC5-113C754308BD}" type="pres">
      <dgm:prSet presAssocID="{4823434C-0CC0-494A-960B-13C9C69B8D92}" presName="thickLine" presStyleLbl="alignNode1" presStyleIdx="1" presStyleCnt="5"/>
      <dgm:spPr/>
    </dgm:pt>
    <dgm:pt modelId="{8D142239-D019-41FE-A2B7-7DE9A2474FD1}" type="pres">
      <dgm:prSet presAssocID="{4823434C-0CC0-494A-960B-13C9C69B8D92}" presName="horz1" presStyleCnt="0"/>
      <dgm:spPr/>
    </dgm:pt>
    <dgm:pt modelId="{BFF564FC-191E-45CE-933D-094B8DC6CD0A}" type="pres">
      <dgm:prSet presAssocID="{4823434C-0CC0-494A-960B-13C9C69B8D92}" presName="tx1" presStyleLbl="revTx" presStyleIdx="1" presStyleCnt="5"/>
      <dgm:spPr/>
    </dgm:pt>
    <dgm:pt modelId="{AC52634B-1D74-47D4-8CA7-BFA84AF49D63}" type="pres">
      <dgm:prSet presAssocID="{4823434C-0CC0-494A-960B-13C9C69B8D92}" presName="vert1" presStyleCnt="0"/>
      <dgm:spPr/>
    </dgm:pt>
    <dgm:pt modelId="{5C985D27-BA8D-4C9A-B58C-CD7F84D4D883}" type="pres">
      <dgm:prSet presAssocID="{CA9BBD75-0852-432E-92FE-DFDC25BCD595}" presName="thickLine" presStyleLbl="alignNode1" presStyleIdx="2" presStyleCnt="5"/>
      <dgm:spPr/>
    </dgm:pt>
    <dgm:pt modelId="{EDF1C0FB-922C-4324-B0CB-2683D33416D1}" type="pres">
      <dgm:prSet presAssocID="{CA9BBD75-0852-432E-92FE-DFDC25BCD595}" presName="horz1" presStyleCnt="0"/>
      <dgm:spPr/>
    </dgm:pt>
    <dgm:pt modelId="{62D7219F-3C5F-44E2-9A29-B549CA155B13}" type="pres">
      <dgm:prSet presAssocID="{CA9BBD75-0852-432E-92FE-DFDC25BCD595}" presName="tx1" presStyleLbl="revTx" presStyleIdx="2" presStyleCnt="5"/>
      <dgm:spPr/>
    </dgm:pt>
    <dgm:pt modelId="{55DF42D1-98E7-4E27-9D23-8BD8F92A4B89}" type="pres">
      <dgm:prSet presAssocID="{CA9BBD75-0852-432E-92FE-DFDC25BCD595}" presName="vert1" presStyleCnt="0"/>
      <dgm:spPr/>
    </dgm:pt>
    <dgm:pt modelId="{D530A2DF-CD0B-4DFC-BE4F-89BEA8D07C1E}" type="pres">
      <dgm:prSet presAssocID="{4C75E54C-5BE8-4082-9EFC-F1C79154DD34}" presName="thickLine" presStyleLbl="alignNode1" presStyleIdx="3" presStyleCnt="5"/>
      <dgm:spPr/>
    </dgm:pt>
    <dgm:pt modelId="{85AF00C3-DE91-47C5-AD45-D3FFC84A51D6}" type="pres">
      <dgm:prSet presAssocID="{4C75E54C-5BE8-4082-9EFC-F1C79154DD34}" presName="horz1" presStyleCnt="0"/>
      <dgm:spPr/>
    </dgm:pt>
    <dgm:pt modelId="{082C3724-DB17-4841-91B6-FB69738E9B5F}" type="pres">
      <dgm:prSet presAssocID="{4C75E54C-5BE8-4082-9EFC-F1C79154DD34}" presName="tx1" presStyleLbl="revTx" presStyleIdx="3" presStyleCnt="5"/>
      <dgm:spPr/>
    </dgm:pt>
    <dgm:pt modelId="{D8A3FC69-22A6-484D-820A-E477F070D17F}" type="pres">
      <dgm:prSet presAssocID="{4C75E54C-5BE8-4082-9EFC-F1C79154DD34}" presName="vert1" presStyleCnt="0"/>
      <dgm:spPr/>
    </dgm:pt>
    <dgm:pt modelId="{6201443F-E8AD-406B-9AB6-CCEB88CB59A8}" type="pres">
      <dgm:prSet presAssocID="{A9ACAC7F-8024-4295-8EBC-4CDC6CBBC911}" presName="thickLine" presStyleLbl="alignNode1" presStyleIdx="4" presStyleCnt="5"/>
      <dgm:spPr/>
    </dgm:pt>
    <dgm:pt modelId="{DD27907F-3D71-4741-A7E5-580F6E76D942}" type="pres">
      <dgm:prSet presAssocID="{A9ACAC7F-8024-4295-8EBC-4CDC6CBBC911}" presName="horz1" presStyleCnt="0"/>
      <dgm:spPr/>
    </dgm:pt>
    <dgm:pt modelId="{738D9BEA-8C26-4D40-B4B5-C558411605D3}" type="pres">
      <dgm:prSet presAssocID="{A9ACAC7F-8024-4295-8EBC-4CDC6CBBC911}" presName="tx1" presStyleLbl="revTx" presStyleIdx="4" presStyleCnt="5"/>
      <dgm:spPr/>
    </dgm:pt>
    <dgm:pt modelId="{DBFEA2EE-47B3-430D-B847-7BE52F97C2C1}" type="pres">
      <dgm:prSet presAssocID="{A9ACAC7F-8024-4295-8EBC-4CDC6CBBC911}" presName="vert1" presStyleCnt="0"/>
      <dgm:spPr/>
    </dgm:pt>
  </dgm:ptLst>
  <dgm:cxnLst>
    <dgm:cxn modelId="{6EBC6B17-390E-444B-8B9C-5A96AF8556D5}" type="presOf" srcId="{404C08E4-F8B6-41E5-BEF4-78BE00AD279A}" destId="{C5451639-5617-4448-B5EA-C8EA135672E7}" srcOrd="0" destOrd="0" presId="urn:microsoft.com/office/officeart/2008/layout/LinedList"/>
    <dgm:cxn modelId="{8247BB1C-76AE-4475-A1CE-BD27378B066D}" type="presOf" srcId="{0D700146-FD6F-443D-9F49-42BF9FA077DB}" destId="{E0D6C131-5FC8-497B-A538-31A0CF6B0E50}" srcOrd="0" destOrd="0" presId="urn:microsoft.com/office/officeart/2008/layout/LinedList"/>
    <dgm:cxn modelId="{4272A51F-FE6B-470A-BBC7-54CC2D23F636}" srcId="{0D700146-FD6F-443D-9F49-42BF9FA077DB}" destId="{4823434C-0CC0-494A-960B-13C9C69B8D92}" srcOrd="1" destOrd="0" parTransId="{F677C8E5-82CB-4385-B52E-10F6FACF638C}" sibTransId="{C6B247BD-A049-4F2D-9C8F-BCFD35177259}"/>
    <dgm:cxn modelId="{0344F92E-15BA-43E3-90DC-F16B153EEDCA}" srcId="{0D700146-FD6F-443D-9F49-42BF9FA077DB}" destId="{4C75E54C-5BE8-4082-9EFC-F1C79154DD34}" srcOrd="3" destOrd="0" parTransId="{A3D2547A-3974-40BE-8E1A-5CFE23417A50}" sibTransId="{7A798EF5-865E-4FDD-B64F-96133F28791A}"/>
    <dgm:cxn modelId="{C035C337-4568-41B4-903B-CF446A30933E}" type="presOf" srcId="{4823434C-0CC0-494A-960B-13C9C69B8D92}" destId="{BFF564FC-191E-45CE-933D-094B8DC6CD0A}" srcOrd="0" destOrd="0" presId="urn:microsoft.com/office/officeart/2008/layout/LinedList"/>
    <dgm:cxn modelId="{4858FF7B-1852-49A0-AD68-05A5F0CD0D85}" srcId="{0D700146-FD6F-443D-9F49-42BF9FA077DB}" destId="{404C08E4-F8B6-41E5-BEF4-78BE00AD279A}" srcOrd="0" destOrd="0" parTransId="{203BE1A9-E0DE-40F4-98C4-8E5D07A374B2}" sibTransId="{C03F3C75-1F47-4F59-9B46-ABB94F6B29BD}"/>
    <dgm:cxn modelId="{E4EFEE8E-1D68-4634-A5F3-159B7CFBFB01}" type="presOf" srcId="{4C75E54C-5BE8-4082-9EFC-F1C79154DD34}" destId="{082C3724-DB17-4841-91B6-FB69738E9B5F}" srcOrd="0" destOrd="0" presId="urn:microsoft.com/office/officeart/2008/layout/LinedList"/>
    <dgm:cxn modelId="{1132F2C8-6BEA-4349-90A4-03914E9B3F21}" type="presOf" srcId="{CA9BBD75-0852-432E-92FE-DFDC25BCD595}" destId="{62D7219F-3C5F-44E2-9A29-B549CA155B13}" srcOrd="0" destOrd="0" presId="urn:microsoft.com/office/officeart/2008/layout/LinedList"/>
    <dgm:cxn modelId="{35D5BCD7-128C-4F70-8C60-1135CAAB213E}" srcId="{0D700146-FD6F-443D-9F49-42BF9FA077DB}" destId="{A9ACAC7F-8024-4295-8EBC-4CDC6CBBC911}" srcOrd="4" destOrd="0" parTransId="{5E5FCBA3-2A92-41F7-9E08-D77B4D978FC4}" sibTransId="{AB60EF5B-2AF8-4575-BFB8-7316AD2FA675}"/>
    <dgm:cxn modelId="{8C4136DB-2A8A-4D00-8397-206239114F4A}" srcId="{0D700146-FD6F-443D-9F49-42BF9FA077DB}" destId="{CA9BBD75-0852-432E-92FE-DFDC25BCD595}" srcOrd="2" destOrd="0" parTransId="{F3F35185-9C8E-457D-A845-0A06DB78DB0C}" sibTransId="{8F3ECEB8-DF23-48C4-9E27-AB52F82AB187}"/>
    <dgm:cxn modelId="{77DF91DF-9334-4381-AB9C-99DE0BEAEE78}" type="presOf" srcId="{A9ACAC7F-8024-4295-8EBC-4CDC6CBBC911}" destId="{738D9BEA-8C26-4D40-B4B5-C558411605D3}" srcOrd="0" destOrd="0" presId="urn:microsoft.com/office/officeart/2008/layout/LinedList"/>
    <dgm:cxn modelId="{9445F6CF-ACC5-4048-92AA-30E9B62EAD77}" type="presParOf" srcId="{E0D6C131-5FC8-497B-A538-31A0CF6B0E50}" destId="{54A894A8-E521-48F1-9E79-63CAE36003B6}" srcOrd="0" destOrd="0" presId="urn:microsoft.com/office/officeart/2008/layout/LinedList"/>
    <dgm:cxn modelId="{424A231B-3FB0-4514-BCCD-09371B2CF5FE}" type="presParOf" srcId="{E0D6C131-5FC8-497B-A538-31A0CF6B0E50}" destId="{F5E809A4-BE9D-4857-AB69-2E236D773FE3}" srcOrd="1" destOrd="0" presId="urn:microsoft.com/office/officeart/2008/layout/LinedList"/>
    <dgm:cxn modelId="{A48CCC07-0857-453F-A923-1EBCEAEEC26E}" type="presParOf" srcId="{F5E809A4-BE9D-4857-AB69-2E236D773FE3}" destId="{C5451639-5617-4448-B5EA-C8EA135672E7}" srcOrd="0" destOrd="0" presId="urn:microsoft.com/office/officeart/2008/layout/LinedList"/>
    <dgm:cxn modelId="{43726196-79DF-4F7E-A57F-8FA58B965D40}" type="presParOf" srcId="{F5E809A4-BE9D-4857-AB69-2E236D773FE3}" destId="{76C9DABC-1A19-4459-B748-C666A98C5F99}" srcOrd="1" destOrd="0" presId="urn:microsoft.com/office/officeart/2008/layout/LinedList"/>
    <dgm:cxn modelId="{FBFB5FF1-01EC-45C0-BC2E-AE3BB7A1ECCE}" type="presParOf" srcId="{E0D6C131-5FC8-497B-A538-31A0CF6B0E50}" destId="{0AB487F8-6B45-425D-AFC5-113C754308BD}" srcOrd="2" destOrd="0" presId="urn:microsoft.com/office/officeart/2008/layout/LinedList"/>
    <dgm:cxn modelId="{E158E209-D8D6-4FBC-AE66-0C7AF5569F3D}" type="presParOf" srcId="{E0D6C131-5FC8-497B-A538-31A0CF6B0E50}" destId="{8D142239-D019-41FE-A2B7-7DE9A2474FD1}" srcOrd="3" destOrd="0" presId="urn:microsoft.com/office/officeart/2008/layout/LinedList"/>
    <dgm:cxn modelId="{A624CA86-AE20-4EC3-AE6E-91132B3B07D0}" type="presParOf" srcId="{8D142239-D019-41FE-A2B7-7DE9A2474FD1}" destId="{BFF564FC-191E-45CE-933D-094B8DC6CD0A}" srcOrd="0" destOrd="0" presId="urn:microsoft.com/office/officeart/2008/layout/LinedList"/>
    <dgm:cxn modelId="{4C31B217-1C0B-4ED0-8FC3-B3F284233F66}" type="presParOf" srcId="{8D142239-D019-41FE-A2B7-7DE9A2474FD1}" destId="{AC52634B-1D74-47D4-8CA7-BFA84AF49D63}" srcOrd="1" destOrd="0" presId="urn:microsoft.com/office/officeart/2008/layout/LinedList"/>
    <dgm:cxn modelId="{FC11B7D7-6A4A-48AE-930A-A6E7B2AD79E8}" type="presParOf" srcId="{E0D6C131-5FC8-497B-A538-31A0CF6B0E50}" destId="{5C985D27-BA8D-4C9A-B58C-CD7F84D4D883}" srcOrd="4" destOrd="0" presId="urn:microsoft.com/office/officeart/2008/layout/LinedList"/>
    <dgm:cxn modelId="{A9DDA1E0-872C-4225-BE6E-0FA87DF5A2BB}" type="presParOf" srcId="{E0D6C131-5FC8-497B-A538-31A0CF6B0E50}" destId="{EDF1C0FB-922C-4324-B0CB-2683D33416D1}" srcOrd="5" destOrd="0" presId="urn:microsoft.com/office/officeart/2008/layout/LinedList"/>
    <dgm:cxn modelId="{B1FEF96C-3B85-4FCC-BF99-CC26F982A259}" type="presParOf" srcId="{EDF1C0FB-922C-4324-B0CB-2683D33416D1}" destId="{62D7219F-3C5F-44E2-9A29-B549CA155B13}" srcOrd="0" destOrd="0" presId="urn:microsoft.com/office/officeart/2008/layout/LinedList"/>
    <dgm:cxn modelId="{E3F1D7A1-C298-4A6A-92AD-EE2A99EC550F}" type="presParOf" srcId="{EDF1C0FB-922C-4324-B0CB-2683D33416D1}" destId="{55DF42D1-98E7-4E27-9D23-8BD8F92A4B89}" srcOrd="1" destOrd="0" presId="urn:microsoft.com/office/officeart/2008/layout/LinedList"/>
    <dgm:cxn modelId="{CB5A0F52-CA83-4B8C-AD6E-637397464CE6}" type="presParOf" srcId="{E0D6C131-5FC8-497B-A538-31A0CF6B0E50}" destId="{D530A2DF-CD0B-4DFC-BE4F-89BEA8D07C1E}" srcOrd="6" destOrd="0" presId="urn:microsoft.com/office/officeart/2008/layout/LinedList"/>
    <dgm:cxn modelId="{894CEF8E-9472-47B3-9C68-00F28D079A73}" type="presParOf" srcId="{E0D6C131-5FC8-497B-A538-31A0CF6B0E50}" destId="{85AF00C3-DE91-47C5-AD45-D3FFC84A51D6}" srcOrd="7" destOrd="0" presId="urn:microsoft.com/office/officeart/2008/layout/LinedList"/>
    <dgm:cxn modelId="{C92F20D0-9D95-4D6B-A5EE-0A44920624DA}" type="presParOf" srcId="{85AF00C3-DE91-47C5-AD45-D3FFC84A51D6}" destId="{082C3724-DB17-4841-91B6-FB69738E9B5F}" srcOrd="0" destOrd="0" presId="urn:microsoft.com/office/officeart/2008/layout/LinedList"/>
    <dgm:cxn modelId="{8B68D4CC-68C2-4CFC-AA1C-661CF514C500}" type="presParOf" srcId="{85AF00C3-DE91-47C5-AD45-D3FFC84A51D6}" destId="{D8A3FC69-22A6-484D-820A-E477F070D17F}" srcOrd="1" destOrd="0" presId="urn:microsoft.com/office/officeart/2008/layout/LinedList"/>
    <dgm:cxn modelId="{500509BD-24F2-4591-B9EC-2404A48CF86E}" type="presParOf" srcId="{E0D6C131-5FC8-497B-A538-31A0CF6B0E50}" destId="{6201443F-E8AD-406B-9AB6-CCEB88CB59A8}" srcOrd="8" destOrd="0" presId="urn:microsoft.com/office/officeart/2008/layout/LinedList"/>
    <dgm:cxn modelId="{33A6B158-68B9-45D4-8F0E-2C7DE29647B6}" type="presParOf" srcId="{E0D6C131-5FC8-497B-A538-31A0CF6B0E50}" destId="{DD27907F-3D71-4741-A7E5-580F6E76D942}" srcOrd="9" destOrd="0" presId="urn:microsoft.com/office/officeart/2008/layout/LinedList"/>
    <dgm:cxn modelId="{F03C0595-1E8E-4337-B548-6F62327E4C1C}" type="presParOf" srcId="{DD27907F-3D71-4741-A7E5-580F6E76D942}" destId="{738D9BEA-8C26-4D40-B4B5-C558411605D3}" srcOrd="0" destOrd="0" presId="urn:microsoft.com/office/officeart/2008/layout/LinedList"/>
    <dgm:cxn modelId="{300CD693-663F-419F-A158-4AD98ADF5358}" type="presParOf" srcId="{DD27907F-3D71-4741-A7E5-580F6E76D942}" destId="{DBFEA2EE-47B3-430D-B847-7BE52F97C2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F13DB-B0B2-4461-8A7A-865F4FAFA986}">
      <dsp:nvSpPr>
        <dsp:cNvPr id="0" name=""/>
        <dsp:cNvSpPr/>
      </dsp:nvSpPr>
      <dsp:spPr>
        <a:xfrm>
          <a:off x="1421" y="189126"/>
          <a:ext cx="4987952" cy="3167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AD3AA-AA70-4E39-87E8-BFD245B39716}">
      <dsp:nvSpPr>
        <dsp:cNvPr id="0" name=""/>
        <dsp:cNvSpPr/>
      </dsp:nvSpPr>
      <dsp:spPr>
        <a:xfrm>
          <a:off x="555638" y="715632"/>
          <a:ext cx="4987952" cy="3167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First-order economizing - effective adaptation and the elimination of waste - has been neglected. </a:t>
          </a:r>
        </a:p>
      </dsp:txBody>
      <dsp:txXfrm>
        <a:off x="648406" y="808400"/>
        <a:ext cx="4802416" cy="2981813"/>
      </dsp:txXfrm>
    </dsp:sp>
    <dsp:sp modelId="{127A9655-FFD0-4E73-9E6C-DB236612B3E8}">
      <dsp:nvSpPr>
        <dsp:cNvPr id="0" name=""/>
        <dsp:cNvSpPr/>
      </dsp:nvSpPr>
      <dsp:spPr>
        <a:xfrm>
          <a:off x="6097807" y="189126"/>
          <a:ext cx="4987952" cy="3167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1C122-07A8-4E89-BC6C-7D5E7DE54D8D}">
      <dsp:nvSpPr>
        <dsp:cNvPr id="0" name=""/>
        <dsp:cNvSpPr/>
      </dsp:nvSpPr>
      <dsp:spPr>
        <a:xfrm>
          <a:off x="6652024" y="715632"/>
          <a:ext cx="4987952" cy="3167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Economics was too preoccupied with issues of allocative efficiency, in which marginal analysis was featured, to the neglect of organizational efficiency, in which discrete structural alternatives were brought under scrutiny.</a:t>
          </a:r>
        </a:p>
      </dsp:txBody>
      <dsp:txXfrm>
        <a:off x="6744792" y="808400"/>
        <a:ext cx="4802416" cy="2981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94A8-E521-48F1-9E79-63CAE36003B6}">
      <dsp:nvSpPr>
        <dsp:cNvPr id="0" name=""/>
        <dsp:cNvSpPr/>
      </dsp:nvSpPr>
      <dsp:spPr>
        <a:xfrm>
          <a:off x="0" y="505"/>
          <a:ext cx="11222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1639-5617-4448-B5EA-C8EA135672E7}">
      <dsp:nvSpPr>
        <dsp:cNvPr id="0" name=""/>
        <dsp:cNvSpPr/>
      </dsp:nvSpPr>
      <dsp:spPr>
        <a:xfrm>
          <a:off x="0" y="505"/>
          <a:ext cx="11222297" cy="82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economic problem of society is adaptation (autonomous and coordinated).</a:t>
          </a:r>
        </a:p>
      </dsp:txBody>
      <dsp:txXfrm>
        <a:off x="0" y="505"/>
        <a:ext cx="11222297" cy="827606"/>
      </dsp:txXfrm>
    </dsp:sp>
    <dsp:sp modelId="{0AB487F8-6B45-425D-AFC5-113C754308BD}">
      <dsp:nvSpPr>
        <dsp:cNvPr id="0" name=""/>
        <dsp:cNvSpPr/>
      </dsp:nvSpPr>
      <dsp:spPr>
        <a:xfrm>
          <a:off x="0" y="828111"/>
          <a:ext cx="11222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564FC-191E-45CE-933D-094B8DC6CD0A}">
      <dsp:nvSpPr>
        <dsp:cNvPr id="0" name=""/>
        <dsp:cNvSpPr/>
      </dsp:nvSpPr>
      <dsp:spPr>
        <a:xfrm>
          <a:off x="0" y="828111"/>
          <a:ext cx="11222297" cy="82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Each generic form of governance is shown to rest on a distinctive form of contract law (classical, neoclassical, forbearance).</a:t>
          </a:r>
        </a:p>
      </dsp:txBody>
      <dsp:txXfrm>
        <a:off x="0" y="828111"/>
        <a:ext cx="11222297" cy="827606"/>
      </dsp:txXfrm>
    </dsp:sp>
    <dsp:sp modelId="{5C985D27-BA8D-4C9A-B58C-CD7F84D4D883}">
      <dsp:nvSpPr>
        <dsp:cNvPr id="0" name=""/>
        <dsp:cNvSpPr/>
      </dsp:nvSpPr>
      <dsp:spPr>
        <a:xfrm>
          <a:off x="0" y="1655717"/>
          <a:ext cx="11222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7219F-3C5F-44E2-9A29-B549CA155B13}">
      <dsp:nvSpPr>
        <dsp:cNvPr id="0" name=""/>
        <dsp:cNvSpPr/>
      </dsp:nvSpPr>
      <dsp:spPr>
        <a:xfrm>
          <a:off x="0" y="1655717"/>
          <a:ext cx="11222297" cy="82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hybrid form of organization possesses its own disciplined rationale.</a:t>
          </a:r>
        </a:p>
      </dsp:txBody>
      <dsp:txXfrm>
        <a:off x="0" y="1655717"/>
        <a:ext cx="11222297" cy="827606"/>
      </dsp:txXfrm>
    </dsp:sp>
    <dsp:sp modelId="{D530A2DF-CD0B-4DFC-BE4F-89BEA8D07C1E}">
      <dsp:nvSpPr>
        <dsp:cNvPr id="0" name=""/>
        <dsp:cNvSpPr/>
      </dsp:nvSpPr>
      <dsp:spPr>
        <a:xfrm>
          <a:off x="0" y="2483323"/>
          <a:ext cx="11222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C3724-DB17-4841-91B6-FB69738E9B5F}">
      <dsp:nvSpPr>
        <dsp:cNvPr id="0" name=""/>
        <dsp:cNvSpPr/>
      </dsp:nvSpPr>
      <dsp:spPr>
        <a:xfrm>
          <a:off x="0" y="2483323"/>
          <a:ext cx="11222297" cy="82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logic of each generic form of governance - market, hybrid, and hierarchy – is revealed by the dimensionalization and explication of governance.</a:t>
          </a:r>
        </a:p>
      </dsp:txBody>
      <dsp:txXfrm>
        <a:off x="0" y="2483323"/>
        <a:ext cx="11222297" cy="827606"/>
      </dsp:txXfrm>
    </dsp:sp>
    <dsp:sp modelId="{6201443F-E8AD-406B-9AB6-CCEB88CB59A8}">
      <dsp:nvSpPr>
        <dsp:cNvPr id="0" name=""/>
        <dsp:cNvSpPr/>
      </dsp:nvSpPr>
      <dsp:spPr>
        <a:xfrm>
          <a:off x="0" y="3310929"/>
          <a:ext cx="11222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D9BEA-8C26-4D40-B4B5-C558411605D3}">
      <dsp:nvSpPr>
        <dsp:cNvPr id="0" name=""/>
        <dsp:cNvSpPr/>
      </dsp:nvSpPr>
      <dsp:spPr>
        <a:xfrm>
          <a:off x="0" y="3310929"/>
          <a:ext cx="11222297" cy="827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institutional environment and the institutions of governance are joined by interpreting the institutional environment as a locus of shift parameters, changes in which parameters induce shifts in the comparative costs of governance.</a:t>
          </a:r>
        </a:p>
      </dsp:txBody>
      <dsp:txXfrm>
        <a:off x="0" y="3310929"/>
        <a:ext cx="11222297" cy="827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054D-E816-41AA-3262-1305F0D33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544DC-37B0-0D14-AD38-4BE559E6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B2580-CCAB-8DE7-A0F8-988B952B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87C5-EDA5-75FC-4C64-2413C715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45B0C-0A08-780C-6789-B19C983B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C5F8-AC19-96D0-B8D0-FB977D8C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C286-6F8A-61D5-EE56-2243872DA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59A8-B5DD-4384-1D77-9F28B5FE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A159-D5B4-0B30-44A9-F846C897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6798D-B1FB-266A-FD3D-D9B4AE9C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2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A454D-96DA-056B-5C56-DEF3E89C9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B539A-C19B-683D-C584-E4515EC2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20C3-E0F1-0BEA-07EE-415F1026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67BF-9EA4-49C2-A01C-625D59FD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2BAB-ADB3-CED0-06B7-F53C4786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5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10C4-8BC6-20E2-71BC-0A45B9A84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1839A-94D7-6292-2FCA-4813C05A2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266F-CD95-03E0-8270-B495D358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9BDB9-A59D-EEB7-1C85-FBCBDA12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22074-6FC8-6AEC-851E-CB0F1C16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44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7DBF-87BB-876A-10B9-79E476E5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9505-E01E-E508-478B-394F28EE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D7C4-3AF6-07F4-31D0-77E3B4A1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47B9D-0091-7BF9-60DC-BE49CE4B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F4BC-A2C4-07C1-3931-948A30E0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42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59D1-DFFA-A3DE-5F63-9127F9BC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8CB62-DFEB-9E77-CEF5-6632588E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FAF3F-BFF2-72C4-AA01-B490C091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CB292-FF90-7120-BC79-DC5EBEB8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6252-E5B8-3A3F-36B0-7FB5372C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801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F403-E68E-5BC0-A51C-32730C9C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DDE6F-E6E3-4783-7F31-03188F70E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57E80-3914-4811-13BA-E34B49F02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E16C0-0681-7F3E-033B-E1B8D88E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6B5E3-2220-BFE9-64F6-A0CE1D4D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F3B9F-8D6E-C986-1CB8-A2FE82ED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28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E380-2A4E-64DC-FA3A-3D913D60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AE1F4-75D3-3DAA-8A9C-ED4ECEDE5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E44FD-0AAA-E1B4-2B35-8C67CB5F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F9C2F-3E53-05E5-210C-0F2A83737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FD59D-E0E9-E6DE-1E08-90B20793C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C5885E-2ECF-63D2-B823-8B95324D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CEFDA-C488-9F1C-19F0-D4CF8C59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122EE-FF56-33DA-705E-CF4E1606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439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56A9-F9A6-1052-89FE-C2819E17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7F399-BF5C-7182-A27E-6C1FF8D0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139E1-0517-47C5-FF9B-6E3ABF26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20628-53DB-4CCA-1373-FB9E7F7B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47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6EAF82-3FFE-D49C-9E03-58D5BCD8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E5FF9-69B8-9470-AB5D-FF00FDB4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1307C-32F0-EBD7-3C5F-A82BC9A4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818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38E0-021F-C5EB-FF81-C6CC6D0F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9752D-7625-4393-C355-C1CC96474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3729B-00CE-173A-1D12-8B630C937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38A22-2734-E0B6-2700-D26C5934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4F88E-94C2-3CB2-4783-8FEDF481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9F239-BAD0-D9F0-142B-0B3DBF6A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C65-51B6-885B-07B1-C5689584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8F0B-F270-48BD-C4C9-5ABDF718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FAD6-8E09-41CE-BEA8-1B96F3E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B05-1267-F82A-C568-AD58F801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0B83D-3D77-B017-9ED5-86D92292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92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8B53-C1F6-0C1E-9FB2-BF6E3F3A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6058F-9CEE-B225-FEC6-D1CEFA20B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D9C74-F6F0-D030-E010-A05AAE8C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A25AA-4067-58BB-2F8E-686869F6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63556-999D-FF63-9B63-BC6C6B19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66872-315F-8D1A-F4F7-D983EBCC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045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6FF3-6861-D7B4-13E0-190DA715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76329-6403-6E50-6A98-B0A00A41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D8D6A-2C4F-5AEF-70DD-29C5D69E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CA2C-6478-8979-DE27-4AC04567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5900E-2FD9-7A88-317A-96BCE177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45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A4649-A471-7929-EECE-136796C65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3E1B-EFAC-3B1A-0E36-AC04E1BFF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5667E-4965-00BF-2F2B-EFAB1DFB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09EC-717E-A532-7301-CE57CF75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824F6-F488-CF36-4061-668395D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5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1851-36A8-D0BC-FB36-081933DA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5DD77-C90E-BB76-73B3-10AE095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76E8-1A7A-8299-BCB3-7D3A3914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032E-CD15-A5A6-6613-6BE9473A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0B62-EC89-302E-1692-00E3ED1C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5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8D31-1C26-0D59-4179-FB0807CD3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81E5-E271-E478-CC78-BE5A03A14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3437D-70A9-6BE1-F550-5C7283AD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3B84E-F1E6-BB55-4663-492DFCF3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98A7E-868C-BF6A-966A-FBE4CE26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AFA89-75C7-98BA-EC73-7837D963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64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176F-307A-1085-AD04-DFC3BD3E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73A75-879B-3EA5-A98C-0D780E896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75E69-4E62-2BBA-906D-C5C8A0605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5D126-3633-8942-10B1-42BAB145D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678DB-7B37-4505-4C5A-590E92908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436AF-AE90-0EFB-CC0A-BEC7355A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655F1-67CC-5889-9FF2-BC2ED1B5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17A69-C2CC-DBBD-B29F-931BC694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8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696E-B0F7-E8C7-09AB-B4A2E928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62847-10BD-628C-52F1-C79CFE64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29C8E-05A4-75FC-0F0E-0BC443A7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5C59F-40A1-5AFB-0365-D684C298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0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5B304-8D0D-367F-6183-6859A54C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A4207-BD92-22B4-AE2A-39A6B0CD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28463-E66B-09C5-E9FF-F486DFEA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7787-39AA-6DDB-D936-A045045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6291-0FE4-1367-68EB-D082CAC4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F689E-E084-719F-3045-06D6D3110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7588-2116-1692-35A0-8B67F4AB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0718-C842-5171-CD4C-95DFF47B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0F8E-6AAF-8852-27E2-B1E21A52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6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EDD3-9C46-555E-DC18-ABB0C14B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C0219-ED2C-24DA-BFBE-83C87D25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E2F32-5E07-BB17-12E5-0AE8E9E62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32B24-6A70-9B4C-4926-A14DD7BB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6E86-2C3E-22F8-275E-B4FA0A73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2C74D-B609-B43C-E125-C0CA20A1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5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07A0D-7369-D61F-5954-01A3E49F549B}"/>
              </a:ext>
            </a:extLst>
          </p:cNvPr>
          <p:cNvSpPr/>
          <p:nvPr userDrawn="1"/>
        </p:nvSpPr>
        <p:spPr>
          <a:xfrm>
            <a:off x="0" y="0"/>
            <a:ext cx="12192000" cy="617220"/>
          </a:xfrm>
          <a:prstGeom prst="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D040B-08F6-05CD-F7E1-FB4B07E1AB2A}"/>
              </a:ext>
            </a:extLst>
          </p:cNvPr>
          <p:cNvSpPr/>
          <p:nvPr userDrawn="1"/>
        </p:nvSpPr>
        <p:spPr>
          <a:xfrm>
            <a:off x="0" y="6478904"/>
            <a:ext cx="12192000" cy="379095"/>
          </a:xfrm>
          <a:prstGeom prst="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452D20A-0301-DD08-9824-48B9360BA3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6" y="6478904"/>
            <a:ext cx="759148" cy="32853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7843E-F437-129B-79C8-02040BFDE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114E-1E0B-4A48-B1F0-D42A45518627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12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C248E-BED4-9678-EECE-54BE32D8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A639C-A6CE-8154-DEB1-9323E04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28C8-EF3B-D627-F03E-84A90A0E6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A0C1-A59F-4589-B40A-FD3F0E5555E4}" type="datetimeFigureOut">
              <a:rPr lang="zh-CN" altLang="en-US" smtClean="0"/>
              <a:t>2023/1/23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14D7-1468-B3ED-56DC-7A59A7005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8011-7C86-42FE-D345-07717D962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15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A172B79-9B19-0632-0788-2275314E58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56" r="1" b="1"/>
          <a:stretch/>
        </p:blipFill>
        <p:spPr>
          <a:xfrm>
            <a:off x="603671" y="-1"/>
            <a:ext cx="11588329" cy="6857999"/>
          </a:xfrm>
          <a:prstGeom prst="rect">
            <a:avLst/>
          </a:prstGeom>
        </p:spPr>
      </p:pic>
      <p:sp>
        <p:nvSpPr>
          <p:cNvPr id="61" name="Rectangle 57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34D302-0216-80E5-47E2-B7BAF08A5229}"/>
              </a:ext>
            </a:extLst>
          </p:cNvPr>
          <p:cNvSpPr txBox="1"/>
          <p:nvPr/>
        </p:nvSpPr>
        <p:spPr>
          <a:xfrm>
            <a:off x="1166649" y="721805"/>
            <a:ext cx="3874686" cy="214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Comparative Economic Organization:                              The Analysis of Discrete Structural Alternatives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294DF3-03AA-E7D4-01C6-23E52B91360B}"/>
              </a:ext>
            </a:extLst>
          </p:cNvPr>
          <p:cNvSpPr txBox="1"/>
          <p:nvPr/>
        </p:nvSpPr>
        <p:spPr>
          <a:xfrm>
            <a:off x="1166649" y="3379979"/>
            <a:ext cx="3874685" cy="3186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>
                <a:solidFill>
                  <a:schemeClr val="bg1"/>
                </a:solidFill>
              </a:rPr>
              <a:t>Oliver E. Williamson, 1991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>
                <a:solidFill>
                  <a:schemeClr val="bg1"/>
                </a:solidFill>
              </a:rPr>
              <a:t>Administrative Science Quarterly</a:t>
            </a:r>
          </a:p>
        </p:txBody>
      </p:sp>
    </p:spTree>
    <p:extLst>
      <p:ext uri="{BB962C8B-B14F-4D97-AF65-F5344CB8AC3E}">
        <p14:creationId xmlns:p14="http://schemas.microsoft.com/office/powerpoint/2010/main" val="359841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CC79-B24F-4A6E-937E-A345F18EF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410" y="1239736"/>
            <a:ext cx="11478090" cy="437852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5284C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Critical dimensions with respect to which transaction differ: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Frequency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Uncertainty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Asset Specificity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b="1" dirty="0">
                <a:solidFill>
                  <a:srgbClr val="15284C"/>
                </a:solidFill>
                <a:latin typeface="Garamond" panose="02020404030301010803" pitchFamily="18" charset="0"/>
              </a:rPr>
              <a:t>Reduced-form analysis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: Governance costs are expressed as a function of asset specificity and a set of exogenous variables.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A condition of bilateral dependency builds up as asset specificity deepens.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E0A26-05AF-D17E-EA44-38366D353795}"/>
              </a:ext>
            </a:extLst>
          </p:cNvPr>
          <p:cNvSpPr/>
          <p:nvPr/>
        </p:nvSpPr>
        <p:spPr>
          <a:xfrm>
            <a:off x="7308850" y="0"/>
            <a:ext cx="26924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8C44B-22AC-A831-7A53-8B51BAB41FFB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396520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9AE9E5-F4EE-435F-AEE1-AE11FD01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65" y="870795"/>
            <a:ext cx="3979835" cy="49638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Reduced-Form Analysis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26C649-4650-6C17-0075-3ABEA4392EB7}"/>
              </a:ext>
            </a:extLst>
          </p:cNvPr>
          <p:cNvGrpSpPr/>
          <p:nvPr/>
        </p:nvGrpSpPr>
        <p:grpSpPr>
          <a:xfrm>
            <a:off x="531553" y="1638717"/>
            <a:ext cx="4708313" cy="4691088"/>
            <a:chOff x="531553" y="1422532"/>
            <a:chExt cx="4708313" cy="469108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7B29E5E-0D8D-4B38-9A67-BD8B18F5C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1553" y="1422532"/>
              <a:ext cx="4708313" cy="469108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5886475-D552-4924-9488-1F6D99184FF7}"/>
                </a:ext>
              </a:extLst>
            </p:cNvPr>
            <p:cNvSpPr txBox="1"/>
            <p:nvPr/>
          </p:nvSpPr>
          <p:spPr>
            <a:xfrm>
              <a:off x="1099790" y="5054826"/>
              <a:ext cx="996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94A27"/>
                  </a:solidFill>
                  <a:latin typeface="Georgia" panose="02040502050405020303" pitchFamily="18" charset="0"/>
                </a:rPr>
                <a:t>Market</a:t>
              </a:r>
              <a:endParaRPr lang="en-US" dirty="0">
                <a:solidFill>
                  <a:srgbClr val="E94A27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101748-D6A8-49A2-8541-D9FD99508E4F}"/>
                </a:ext>
              </a:extLst>
            </p:cNvPr>
            <p:cNvSpPr txBox="1"/>
            <p:nvPr/>
          </p:nvSpPr>
          <p:spPr>
            <a:xfrm>
              <a:off x="3761869" y="5054825"/>
              <a:ext cx="12523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94A27"/>
                  </a:solidFill>
                  <a:latin typeface="Georgia" panose="02040502050405020303" pitchFamily="18" charset="0"/>
                </a:rPr>
                <a:t>Hierarchy</a:t>
              </a:r>
              <a:endParaRPr lang="en-US" dirty="0">
                <a:solidFill>
                  <a:srgbClr val="E94A27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3A268B-F33A-4428-8641-851F88EA656D}"/>
                </a:ext>
              </a:extLst>
            </p:cNvPr>
            <p:cNvSpPr txBox="1"/>
            <p:nvPr/>
          </p:nvSpPr>
          <p:spPr>
            <a:xfrm>
              <a:off x="2387687" y="5054826"/>
              <a:ext cx="996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94A27"/>
                  </a:solidFill>
                  <a:latin typeface="Georgia" panose="02040502050405020303" pitchFamily="18" charset="0"/>
                </a:rPr>
                <a:t>Hybrid</a:t>
              </a:r>
              <a:endParaRPr lang="en-US" dirty="0">
                <a:solidFill>
                  <a:srgbClr val="E94A27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7E1CBF7-9884-4D87-BD68-445AC2BF2FFB}"/>
              </a:ext>
            </a:extLst>
          </p:cNvPr>
          <p:cNvSpPr txBox="1"/>
          <p:nvPr/>
        </p:nvSpPr>
        <p:spPr>
          <a:xfrm>
            <a:off x="5905489" y="1609452"/>
            <a:ext cx="390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C3C63"/>
                </a:solidFill>
                <a:latin typeface="Garamond" panose="02020404030301010803" pitchFamily="18" charset="0"/>
              </a:rPr>
              <a:t>M(0)&lt;X(0)&lt;H(0) </a:t>
            </a:r>
          </a:p>
          <a:p>
            <a:r>
              <a:rPr lang="en-US" sz="2400" b="1" dirty="0">
                <a:solidFill>
                  <a:srgbClr val="1C3C63"/>
                </a:solidFill>
                <a:latin typeface="Garamond" panose="02020404030301010803" pitchFamily="18" charset="0"/>
              </a:rPr>
              <a:t>M’&gt;X’&gt;H’&gt;0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07DF9F-2691-3C09-FF94-F8C816CBD74E}"/>
              </a:ext>
            </a:extLst>
          </p:cNvPr>
          <p:cNvSpPr txBox="1"/>
          <p:nvPr/>
        </p:nvSpPr>
        <p:spPr>
          <a:xfrm>
            <a:off x="5905489" y="2654014"/>
            <a:ext cx="5935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Adaptation (A) </a:t>
            </a:r>
            <a:r>
              <a:rPr lang="zh-CN" altLang="en-US" sz="2400" dirty="0">
                <a:latin typeface="Garamond" panose="02020404030301010803" pitchFamily="18" charset="0"/>
              </a:rPr>
              <a:t>→</a:t>
            </a:r>
            <a:r>
              <a:rPr lang="en-US" altLang="zh-CN" sz="2400" dirty="0">
                <a:latin typeface="Garamond" panose="02020404030301010803" pitchFamily="18" charset="0"/>
              </a:rPr>
              <a:t> Bureaucratic costs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Adaptation (C) </a:t>
            </a:r>
            <a:r>
              <a:rPr lang="zh-CN" altLang="en-US" sz="2400" dirty="0">
                <a:latin typeface="Garamond" panose="02020404030301010803" pitchFamily="18" charset="0"/>
              </a:rPr>
              <a:t>→ </a:t>
            </a:r>
            <a:r>
              <a:rPr lang="en-US" altLang="zh-CN" sz="2400" dirty="0">
                <a:latin typeface="Garamond" panose="02020404030301010803" pitchFamily="18" charset="0"/>
              </a:rPr>
              <a:t>Bilateral dependency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The hybrid mode is located between market and hierarchy with respect to incentives, adaptability, and bureaucratic costs.</a:t>
            </a:r>
            <a:endParaRPr lang="zh-CN" alt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C02914-6ACF-2F89-B921-7D9781C08C95}"/>
              </a:ext>
            </a:extLst>
          </p:cNvPr>
          <p:cNvSpPr/>
          <p:nvPr/>
        </p:nvSpPr>
        <p:spPr>
          <a:xfrm>
            <a:off x="7308850" y="0"/>
            <a:ext cx="26924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87122-5173-823B-6B7D-765631C353DF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2356235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9AE9E5-F4EE-435F-AEE1-AE11FD01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1" y="796195"/>
            <a:ext cx="4082999" cy="51636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Reduced-Form Analysis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0DACC2-80BE-9EB8-FC93-3423AF37B3AA}"/>
              </a:ext>
            </a:extLst>
          </p:cNvPr>
          <p:cNvGrpSpPr/>
          <p:nvPr/>
        </p:nvGrpSpPr>
        <p:grpSpPr>
          <a:xfrm>
            <a:off x="663121" y="1501377"/>
            <a:ext cx="5042756" cy="4789027"/>
            <a:chOff x="663121" y="1501377"/>
            <a:chExt cx="5042756" cy="478902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EE1B947-AB95-4BD5-8B80-4F4224902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3121" y="1501377"/>
              <a:ext cx="4747996" cy="478902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A5FB817-8D8D-4977-A115-94D00A2E34F5}"/>
                </a:ext>
              </a:extLst>
            </p:cNvPr>
            <p:cNvSpPr txBox="1"/>
            <p:nvPr/>
          </p:nvSpPr>
          <p:spPr>
            <a:xfrm>
              <a:off x="3168650" y="3010510"/>
              <a:ext cx="1169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E94A27"/>
                  </a:solidFill>
                  <a:latin typeface="Garamond" panose="02020404030301010803" pitchFamily="18" charset="0"/>
                </a:rPr>
                <a:t>Much control</a:t>
              </a:r>
              <a:endParaRPr lang="en-US" sz="1600" dirty="0">
                <a:solidFill>
                  <a:srgbClr val="E94A27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F0789A-0488-4D06-9DBB-15031E7A2D05}"/>
                </a:ext>
              </a:extLst>
            </p:cNvPr>
            <p:cNvSpPr txBox="1"/>
            <p:nvPr/>
          </p:nvSpPr>
          <p:spPr>
            <a:xfrm>
              <a:off x="4709834" y="2638841"/>
              <a:ext cx="996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94A27"/>
                  </a:solidFill>
                  <a:latin typeface="Garamond" panose="02020404030301010803" pitchFamily="18" charset="0"/>
                </a:rPr>
                <a:t>U-form</a:t>
              </a:r>
              <a:endParaRPr lang="en-US" dirty="0">
                <a:solidFill>
                  <a:srgbClr val="E94A27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86C5F1F-F344-4AA0-A33E-572BB369D854}"/>
                </a:ext>
              </a:extLst>
            </p:cNvPr>
            <p:cNvSpPr txBox="1"/>
            <p:nvPr/>
          </p:nvSpPr>
          <p:spPr>
            <a:xfrm>
              <a:off x="4007283" y="3997732"/>
              <a:ext cx="996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E94A27"/>
                  </a:solidFill>
                  <a:latin typeface="Garamond" panose="02020404030301010803" pitchFamily="18" charset="0"/>
                </a:rPr>
                <a:t>M-form</a:t>
              </a:r>
              <a:endParaRPr lang="en-US" dirty="0">
                <a:solidFill>
                  <a:srgbClr val="E94A27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DAFC8F-D056-4E22-AFA3-ECE5DD0D7907}"/>
                </a:ext>
              </a:extLst>
            </p:cNvPr>
            <p:cNvSpPr txBox="1"/>
            <p:nvPr/>
          </p:nvSpPr>
          <p:spPr>
            <a:xfrm>
              <a:off x="2149500" y="4569390"/>
              <a:ext cx="12858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E94A27"/>
                  </a:solidFill>
                  <a:latin typeface="Garamond" panose="02020404030301010803" pitchFamily="18" charset="0"/>
                </a:rPr>
                <a:t>Little control</a:t>
              </a:r>
              <a:endParaRPr lang="en-US" sz="1600" dirty="0">
                <a:solidFill>
                  <a:srgbClr val="E94A27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5A3E9C5-FE37-7AF6-28E1-E5A2800C3C34}"/>
              </a:ext>
            </a:extLst>
          </p:cNvPr>
          <p:cNvSpPr txBox="1"/>
          <p:nvPr/>
        </p:nvSpPr>
        <p:spPr>
          <a:xfrm>
            <a:off x="6031106" y="2045622"/>
            <a:ext cx="58856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15284C"/>
                </a:solidFill>
                <a:latin typeface="Garamond" panose="02020404030301010803" pitchFamily="18" charset="0"/>
              </a:rPr>
              <a:t>Two forms of franchising: 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X1(k): little control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X2(k): much control</a:t>
            </a:r>
          </a:p>
          <a:p>
            <a:endParaRPr lang="en-US" altLang="zh-CN" sz="2400" dirty="0">
              <a:latin typeface="Garamond" panose="02020404030301010803" pitchFamily="18" charset="0"/>
            </a:endParaRPr>
          </a:p>
          <a:p>
            <a:r>
              <a:rPr lang="en-US" altLang="zh-CN" sz="2400" dirty="0">
                <a:solidFill>
                  <a:srgbClr val="15284C"/>
                </a:solidFill>
                <a:latin typeface="Garamond" panose="02020404030301010803" pitchFamily="18" charset="0"/>
              </a:rPr>
              <a:t>M-form and U-form corporation: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H1(k): M-form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</a:rPr>
              <a:t>H2(k): U-form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E1BEE8-D667-72E2-7522-2A71FAB71867}"/>
              </a:ext>
            </a:extLst>
          </p:cNvPr>
          <p:cNvSpPr/>
          <p:nvPr/>
        </p:nvSpPr>
        <p:spPr>
          <a:xfrm>
            <a:off x="7308850" y="0"/>
            <a:ext cx="26924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E6DE11-6236-DCAC-8E7D-0E9215A5006D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267689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FCC5CB-F26C-495A-836A-E1BC06E10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2255409"/>
            <a:ext cx="11595100" cy="2695867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Four types of parameter changes can induce a shift from market, to hybrid, to hierarchy (or the reverse)</a:t>
            </a:r>
          </a:p>
          <a:p>
            <a:pPr marL="1371600" lvl="2" indent="-34747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Property rights </a:t>
            </a:r>
          </a:p>
          <a:p>
            <a:pPr marL="1371600" lvl="2" indent="-34747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Contract law</a:t>
            </a:r>
          </a:p>
          <a:p>
            <a:pPr marL="1371600" lvl="2" indent="-34747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Reputation effects</a:t>
            </a:r>
          </a:p>
          <a:p>
            <a:pPr marL="1371600" lvl="2" indent="-34747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Uncertainty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FD2E33-44A2-05E9-B52E-420EA4B66997}"/>
              </a:ext>
            </a:extLst>
          </p:cNvPr>
          <p:cNvSpPr txBox="1"/>
          <p:nvPr/>
        </p:nvSpPr>
        <p:spPr>
          <a:xfrm>
            <a:off x="230187" y="1094778"/>
            <a:ext cx="117316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</a:rPr>
              <a:t>How equilibrium distributions of transactions will change in response to disturbances in the institutional environment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0A6CE4-2155-DC7D-4F8B-EB18BD1060BB}"/>
              </a:ext>
            </a:extLst>
          </p:cNvPr>
          <p:cNvSpPr/>
          <p:nvPr/>
        </p:nvSpPr>
        <p:spPr>
          <a:xfrm>
            <a:off x="9975850" y="0"/>
            <a:ext cx="221615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80DFD-46D5-9932-5CD5-45EBFBCD0150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302473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Placeholder 2">
                <a:extLst>
                  <a:ext uri="{FF2B5EF4-FFF2-40B4-BE49-F238E27FC236}">
                    <a16:creationId xmlns:a16="http://schemas.microsoft.com/office/drawing/2014/main" id="{57FCC5CB-F26C-495A-836A-E1BC06E1065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26786" y="1075614"/>
                <a:ext cx="11692164" cy="1999671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15284C"/>
                    </a:solidFill>
                    <a:latin typeface="Garamond" panose="02020404030301010803" pitchFamily="18" charset="0"/>
                  </a:rPr>
                  <a:t>1. Property rights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The degree to which property rights, once assigned, have good security features.</a:t>
                </a:r>
                <a:endParaRPr lang="en-US" altLang="zh-CN" dirty="0">
                  <a:solidFill>
                    <a:schemeClr val="tx1"/>
                  </a:solidFill>
                  <a:latin typeface="Garamond" panose="02020404030301010803" pitchFamily="18" charset="0"/>
                </a:endParaRPr>
              </a:p>
              <a:p>
                <a:pPr marL="73152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Expropriation by the government: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change little or not at all </a:t>
                </a:r>
              </a:p>
              <a:p>
                <a:pPr marL="73152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Expropriation by commerce (rivals, suppliers, customers):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shifts to the left</a:t>
                </a:r>
              </a:p>
            </p:txBody>
          </p:sp>
        </mc:Choice>
        <mc:Fallback xmlns="">
          <p:sp>
            <p:nvSpPr>
              <p:cNvPr id="15" name="Text Placeholder 2">
                <a:extLst>
                  <a:ext uri="{FF2B5EF4-FFF2-40B4-BE49-F238E27FC236}">
                    <a16:creationId xmlns:a16="http://schemas.microsoft.com/office/drawing/2014/main" id="{57FCC5CB-F26C-495A-836A-E1BC06E106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6786" y="1075614"/>
                <a:ext cx="11692164" cy="1999671"/>
              </a:xfrm>
              <a:blipFill>
                <a:blip r:embed="rId2"/>
                <a:stretch>
                  <a:fillRect l="-782" t="-39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A6761A0-2F16-3DBD-ED96-9B33728E6084}"/>
              </a:ext>
            </a:extLst>
          </p:cNvPr>
          <p:cNvSpPr txBox="1"/>
          <p:nvPr/>
        </p:nvSpPr>
        <p:spPr>
          <a:xfrm>
            <a:off x="226786" y="3171071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</a:rPr>
              <a:t>2. Contract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444FDA-36C8-1067-90F1-6B9C04D2AD7F}"/>
                  </a:ext>
                </a:extLst>
              </p:cNvPr>
              <p:cNvSpPr txBox="1"/>
              <p:nvPr/>
            </p:nvSpPr>
            <p:spPr>
              <a:xfrm>
                <a:off x="638175" y="3748296"/>
                <a:ext cx="11090276" cy="16628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2400" b="1" dirty="0">
                    <a:latin typeface="Garamond" panose="02020404030301010803" pitchFamily="18" charset="0"/>
                  </a:rPr>
                  <a:t>Franchise law: </a:t>
                </a:r>
                <a:r>
                  <a:rPr lang="en-US" altLang="zh-CN" sz="2400" dirty="0">
                    <a:latin typeface="Garamond" panose="02020404030301010803" pitchFamily="18" charset="0"/>
                  </a:rPr>
                  <a:t>Courts fill in the gaps of an incomplete contract </a:t>
                </a:r>
                <a:r>
                  <a:rPr lang="zh-CN" altLang="en-US" sz="2400" dirty="0">
                    <a:latin typeface="Garamond" panose="02020404030301010803" pitchFamily="18" charset="0"/>
                  </a:rPr>
                  <a:t>→ </a:t>
                </a:r>
                <a:r>
                  <a:rPr lang="en-US" altLang="zh-CN" sz="2400" dirty="0">
                    <a:latin typeface="Garamond" panose="02020404030301010803" pitchFamily="18" charset="0"/>
                  </a:rPr>
                  <a:t>Increase the cost of franchising in relation to forward integration into distribution </a:t>
                </a:r>
                <a:r>
                  <a:rPr lang="zh-CN" altLang="en-US" sz="2400" dirty="0">
                    <a:latin typeface="Garamond" panose="02020404030301010803" pitchFamily="18" charset="0"/>
                  </a:rPr>
                  <a:t>→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sz="2400" dirty="0">
                    <a:latin typeface="Garamond" panose="02020404030301010803" pitchFamily="18" charset="0"/>
                  </a:rPr>
                  <a:t> shifts to the left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altLang="zh-CN" sz="2400" b="1" dirty="0">
                    <a:latin typeface="Garamond" panose="02020404030301010803" pitchFamily="18" charset="0"/>
                  </a:rPr>
                  <a:t>Forbearance doctrine: </a:t>
                </a:r>
                <a:r>
                  <a:rPr lang="en-US" altLang="zh-CN" sz="2400" dirty="0">
                    <a:latin typeface="Garamond" panose="02020404030301010803" pitchFamily="18" charset="0"/>
                  </a:rPr>
                  <a:t>Shift the costs of hierarchical governance up </a:t>
                </a:r>
                <a:r>
                  <a:rPr lang="zh-CN" altLang="en-US" sz="2400" dirty="0">
                    <a:latin typeface="Garamond" panose="02020404030301010803" pitchFamily="18" charset="0"/>
                  </a:rPr>
                  <a:t>→ </a:t>
                </a:r>
                <a:r>
                  <a:rPr lang="en-US" altLang="zh-CN" sz="2400" dirty="0">
                    <a:latin typeface="Garamond" panose="02020404030301010803" pitchFamily="18" charset="0"/>
                  </a:rPr>
                  <a:t>Disadvantage hierarchy in relation to hybrid modes of contracting </a:t>
                </a:r>
                <a:r>
                  <a:rPr lang="zh-CN" altLang="en-US" sz="2400" dirty="0">
                    <a:latin typeface="Garamond" panose="02020404030301010803" pitchFamily="18" charset="0"/>
                  </a:rPr>
                  <a:t>→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sz="2400" dirty="0">
                    <a:latin typeface="Garamond" panose="02020404030301010803" pitchFamily="18" charset="0"/>
                  </a:rPr>
                  <a:t> shifts to the right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444FDA-36C8-1067-90F1-6B9C04D2A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3748296"/>
                <a:ext cx="11090276" cy="1662891"/>
              </a:xfrm>
              <a:prstGeom prst="rect">
                <a:avLst/>
              </a:prstGeom>
              <a:blipFill>
                <a:blip r:embed="rId3"/>
                <a:stretch>
                  <a:fillRect l="-770" t="-2930" r="-825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FB99285B-829E-7846-A416-5CC8C20049A4}"/>
              </a:ext>
            </a:extLst>
          </p:cNvPr>
          <p:cNvSpPr/>
          <p:nvPr/>
        </p:nvSpPr>
        <p:spPr>
          <a:xfrm>
            <a:off x="9975850" y="0"/>
            <a:ext cx="221615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6787BE-E6FF-B7DE-5A72-7194EB819BCB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759642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Placeholder 2">
                <a:extLst>
                  <a:ext uri="{FF2B5EF4-FFF2-40B4-BE49-F238E27FC236}">
                    <a16:creationId xmlns:a16="http://schemas.microsoft.com/office/drawing/2014/main" id="{57FCC5CB-F26C-495A-836A-E1BC06E1065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28353" y="1598821"/>
                <a:ext cx="11641397" cy="867595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Improved reputation effects attenuate incentives to behave opportunistically in interfirm trade</a:t>
                </a:r>
                <a:r>
                  <a:rPr lang="en-US" altLang="zh-CN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zh-CN" alt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→ 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Reduce the cost of hybrid contracting</a:t>
                </a:r>
                <a:r>
                  <a:rPr lang="en-US" altLang="zh-CN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zh-CN" alt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→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Garamond" panose="02020404030301010803" pitchFamily="18" charset="0"/>
                  </a:rPr>
                  <a:t>shifts to the right</a:t>
                </a:r>
              </a:p>
            </p:txBody>
          </p:sp>
        </mc:Choice>
        <mc:Fallback xmlns="">
          <p:sp>
            <p:nvSpPr>
              <p:cNvPr id="15" name="Text Placeholder 2">
                <a:extLst>
                  <a:ext uri="{FF2B5EF4-FFF2-40B4-BE49-F238E27FC236}">
                    <a16:creationId xmlns:a16="http://schemas.microsoft.com/office/drawing/2014/main" id="{57FCC5CB-F26C-495A-836A-E1BC06E106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8353" y="1598821"/>
                <a:ext cx="11641397" cy="867595"/>
              </a:xfrm>
              <a:blipFill>
                <a:blip r:embed="rId2"/>
                <a:stretch>
                  <a:fillRect l="-838" t="-9091" b="-34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9F5574D-8DF2-C8AE-1548-5F598A2436D9}"/>
              </a:ext>
            </a:extLst>
          </p:cNvPr>
          <p:cNvSpPr txBox="1"/>
          <p:nvPr/>
        </p:nvSpPr>
        <p:spPr>
          <a:xfrm>
            <a:off x="231775" y="1015137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</a:rPr>
              <a:t>3.Reputation Effects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A7675D-1414-DA5F-7A7A-C4CA7B70478D}"/>
              </a:ext>
            </a:extLst>
          </p:cNvPr>
          <p:cNvSpPr txBox="1"/>
          <p:nvPr/>
        </p:nvSpPr>
        <p:spPr>
          <a:xfrm>
            <a:off x="328352" y="3661201"/>
            <a:ext cx="1154614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Probability distribution of disturbances remains unchanged but that more numerous disturbances occur.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Disturbances become more consequential</a:t>
            </a:r>
          </a:p>
          <a:p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altLang="zh-CN" sz="2400" dirty="0">
                <a:solidFill>
                  <a:srgbClr val="15284C"/>
                </a:solidFill>
                <a:latin typeface="Garamond" panose="02020404030301010803" pitchFamily="18" charset="0"/>
              </a:rPr>
              <a:t>Hybrid mode is arguably the most susceptible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FAB968-DD31-2DB8-1848-CEE56C9818E3}"/>
              </a:ext>
            </a:extLst>
          </p:cNvPr>
          <p:cNvSpPr txBox="1"/>
          <p:nvPr/>
        </p:nvSpPr>
        <p:spPr>
          <a:xfrm>
            <a:off x="231775" y="3077517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</a:rPr>
              <a:t>4.Uncertainty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B205D2-2FD3-EC98-933A-641F48F70CF5}"/>
              </a:ext>
            </a:extLst>
          </p:cNvPr>
          <p:cNvSpPr/>
          <p:nvPr/>
        </p:nvSpPr>
        <p:spPr>
          <a:xfrm>
            <a:off x="9975850" y="0"/>
            <a:ext cx="221615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A45BE-E45E-385F-14E6-795427261C4B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920730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9AE9E5-F4EE-435F-AEE1-AE11FD01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21" y="-128238"/>
            <a:ext cx="10695132" cy="716294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Conclusion</a:t>
            </a:r>
          </a:p>
        </p:txBody>
      </p:sp>
      <p:graphicFrame>
        <p:nvGraphicFramePr>
          <p:cNvPr id="17" name="Text Placeholder 2">
            <a:extLst>
              <a:ext uri="{FF2B5EF4-FFF2-40B4-BE49-F238E27FC236}">
                <a16:creationId xmlns:a16="http://schemas.microsoft.com/office/drawing/2014/main" id="{A7FEEE7A-711C-72EB-2E21-8AE8F4E44DB1}"/>
              </a:ext>
            </a:extLst>
          </p:cNvPr>
          <p:cNvGraphicFramePr/>
          <p:nvPr/>
        </p:nvGraphicFramePr>
        <p:xfrm>
          <a:off x="484851" y="1448051"/>
          <a:ext cx="11222297" cy="413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11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01AA6C-B539-4E39-C8E0-40400461CEE6}"/>
              </a:ext>
            </a:extLst>
          </p:cNvPr>
          <p:cNvSpPr txBox="1"/>
          <p:nvPr/>
        </p:nvSpPr>
        <p:spPr>
          <a:xfrm>
            <a:off x="331787" y="1536174"/>
            <a:ext cx="115284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Garamond" panose="02020404030301010803" pitchFamily="18" charset="0"/>
              <a:buChar char="○"/>
            </a:pPr>
            <a:r>
              <a:rPr lang="en-US" altLang="zh-CN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Key differences in three generic forms of economic organization: market, hybrid, and hierarchy                                                                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Different coordinating and control mechanisms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Different abilities to adapt to disturbances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Distinct type of contract law</a:t>
            </a:r>
          </a:p>
          <a:p>
            <a:pPr algn="just"/>
            <a:endParaRPr lang="en-US" altLang="zh-CN" sz="2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Garamond" panose="02020404030301010803" pitchFamily="18" charset="0"/>
              <a:buChar char="○"/>
            </a:pPr>
            <a:r>
              <a:rPr lang="en-US" altLang="zh-CN" sz="24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Identified parameters that cause shifts in the comparative costs of governance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Property rights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Contract law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Reputation effects</a:t>
            </a:r>
          </a:p>
          <a:p>
            <a:pPr marL="73152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Uncertainty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894D5D-2416-E900-4B27-39D046A2FB91}"/>
              </a:ext>
            </a:extLst>
          </p:cNvPr>
          <p:cNvSpPr txBox="1"/>
          <p:nvPr/>
        </p:nvSpPr>
        <p:spPr>
          <a:xfrm>
            <a:off x="219075" y="888484"/>
            <a:ext cx="1647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7EAF7E-A939-85DC-B0F0-C56E06EF7E34}"/>
              </a:ext>
            </a:extLst>
          </p:cNvPr>
          <p:cNvSpPr/>
          <p:nvPr/>
        </p:nvSpPr>
        <p:spPr>
          <a:xfrm>
            <a:off x="0" y="0"/>
            <a:ext cx="141605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E7EB3-3EDD-A630-E756-2FB4086902F9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244762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C034-954C-46C9-BACB-75E84DCD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902" y="1637540"/>
            <a:ext cx="11444547" cy="433197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To extend and refine TCE by responding to leading criticisms: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The institutional environment and the institutions of governance have developed in disjunct ways.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TCE neglects intermediate or hybrid forms by dealing with polar forms –markets and hierarchies.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Dimensionalization of transactions and governance is needed.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TCE has been developed almost entirely with reference to Western capitalist economies.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633BF-B1B6-5845-1564-30890647001B}"/>
              </a:ext>
            </a:extLst>
          </p:cNvPr>
          <p:cNvSpPr txBox="1"/>
          <p:nvPr/>
        </p:nvSpPr>
        <p:spPr>
          <a:xfrm>
            <a:off x="219075" y="888484"/>
            <a:ext cx="19399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Motivation </a:t>
            </a:r>
            <a:endParaRPr lang="en-US" altLang="zh-CN" sz="2800" b="1" dirty="0">
              <a:solidFill>
                <a:srgbClr val="15284C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7D43AE-1C76-D899-5EA6-42F3C62A83BF}"/>
              </a:ext>
            </a:extLst>
          </p:cNvPr>
          <p:cNvSpPr/>
          <p:nvPr/>
        </p:nvSpPr>
        <p:spPr>
          <a:xfrm>
            <a:off x="0" y="0"/>
            <a:ext cx="141605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54F2C-9A20-A3D1-6CA3-33819322AD0A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1031038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C034-954C-46C9-BACB-75E84DCD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462" y="1334508"/>
            <a:ext cx="11103776" cy="418898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Factors that support </a:t>
            </a:r>
            <a:r>
              <a:rPr lang="en-US" altLang="zh-CN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discrete structural analysis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Firms are not merely extensions of markets but employ different means.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Discrete contract law differences support and define each generic form of governance.</a:t>
            </a:r>
          </a:p>
          <a:p>
            <a:pPr marL="73152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Marginal analysis is typically concerned with second-order refinements to the neglect of first-order economizing.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B78C2-6BDE-D940-91E3-BB4C9B0E2F66}"/>
              </a:ext>
            </a:extLst>
          </p:cNvPr>
          <p:cNvSpPr/>
          <p:nvPr/>
        </p:nvSpPr>
        <p:spPr>
          <a:xfrm>
            <a:off x="1397000" y="-1831"/>
            <a:ext cx="28321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20A67A-6948-717D-CA6E-0592FD245BCC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415104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C034-954C-46C9-BACB-75E84DCD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012" y="1935916"/>
            <a:ext cx="11317688" cy="298616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Hierarchy is not merely a contractual act but is also a contractual instrument, a continuation of market relations by other means.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The challenge to comparative contractual analysis is to discern and explicate the different means.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Each viable form of governance - market, hybrid, and hierarchy - is defined by a syndrome of attributes that bear a supporting relation to one another.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EA57CB-5DA1-B1FD-BF8A-2AE7D1AC4ACE}"/>
              </a:ext>
            </a:extLst>
          </p:cNvPr>
          <p:cNvSpPr txBox="1"/>
          <p:nvPr/>
        </p:nvSpPr>
        <p:spPr>
          <a:xfrm>
            <a:off x="219075" y="888484"/>
            <a:ext cx="34194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1.Different Means </a:t>
            </a:r>
            <a:endParaRPr lang="en-US" altLang="zh-CN" sz="2800" b="1" dirty="0">
              <a:solidFill>
                <a:srgbClr val="15284C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84D6DB-6759-7F47-3CAE-A022E4DA7F8C}"/>
              </a:ext>
            </a:extLst>
          </p:cNvPr>
          <p:cNvSpPr/>
          <p:nvPr/>
        </p:nvSpPr>
        <p:spPr>
          <a:xfrm>
            <a:off x="1397000" y="-1831"/>
            <a:ext cx="28321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04C3E-8B8F-1507-5C50-6E1A06D0CA61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398044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C034-954C-46C9-BACB-75E84DCD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902" y="1565485"/>
            <a:ext cx="11704897" cy="4454831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Each generic form of governance - market, hybrid, and hierarchy - needs to be supported by a different form of contract law.</a:t>
            </a:r>
          </a:p>
          <a:p>
            <a:pPr lvl="1" algn="just"/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spcBef>
                <a:spcPts val="0"/>
              </a:spcBef>
              <a:spcAft>
                <a:spcPts val="1800"/>
              </a:spcAft>
              <a:buFont typeface="Garamond" panose="02020404030301010803" pitchFamily="18" charset="0"/>
              <a:buChar char="○"/>
            </a:pPr>
            <a:r>
              <a:rPr lang="en-US" sz="2400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Classical contract law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supports the autonomous market.</a:t>
            </a:r>
          </a:p>
          <a:p>
            <a:pPr marL="800100" lvl="1" indent="-342900" algn="just">
              <a:buFont typeface="Garamond" panose="02020404030301010803" pitchFamily="18" charset="0"/>
              <a:buChar char="○"/>
            </a:pPr>
            <a:r>
              <a:rPr lang="en-US" sz="2400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Neoclassical contract law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supports hybrid modes.</a:t>
            </a:r>
          </a:p>
          <a:p>
            <a:pPr marL="1188720" lvl="1" indent="-342900" algn="just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Applies to contracts in which the parties to the transaction maintain autonomy but are bilaterally dependent to a non-trivial degree.</a:t>
            </a:r>
          </a:p>
          <a:p>
            <a:pPr marL="804672" indent="-342900" algn="just">
              <a:spcBef>
                <a:spcPts val="0"/>
              </a:spcBef>
              <a:buFont typeface="Garamond" panose="02020404030301010803" pitchFamily="18" charset="0"/>
              <a:buChar char="○"/>
            </a:pPr>
            <a:r>
              <a:rPr lang="en-US" altLang="zh-CN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Forbearance law </a:t>
            </a:r>
            <a:r>
              <a:rPr lang="en-US" altLang="zh-CN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supports hierarchy. </a:t>
            </a:r>
          </a:p>
          <a:p>
            <a:pPr marL="118872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Garamond" panose="02020404030301010803" pitchFamily="18" charset="0"/>
              </a:rPr>
              <a:t>Hierarchy is its own court of ultimate appeal </a:t>
            </a:r>
            <a:r>
              <a:rPr lang="zh-CN" alt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→</a:t>
            </a:r>
            <a:r>
              <a:rPr lang="en-US" altLang="zh-CN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 Disputes can be addressed internally.</a:t>
            </a:r>
            <a:endParaRPr lang="en-US" altLang="zh-CN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6FBDA-A0F1-B09C-D76A-7B2E0862CF8B}"/>
              </a:ext>
            </a:extLst>
          </p:cNvPr>
          <p:cNvSpPr txBox="1"/>
          <p:nvPr/>
        </p:nvSpPr>
        <p:spPr>
          <a:xfrm>
            <a:off x="219075" y="888484"/>
            <a:ext cx="34194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2. Contract Law </a:t>
            </a:r>
            <a:endParaRPr lang="en-US" altLang="zh-CN" sz="2800" b="1" dirty="0">
              <a:solidFill>
                <a:srgbClr val="15284C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CEA5B-C0F1-ABAA-3D5D-FEE47CD05ABB}"/>
              </a:ext>
            </a:extLst>
          </p:cNvPr>
          <p:cNvSpPr/>
          <p:nvPr/>
        </p:nvSpPr>
        <p:spPr>
          <a:xfrm>
            <a:off x="1397000" y="-1831"/>
            <a:ext cx="28321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F0A78-144B-E689-2BBE-98B61959077B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330166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295B6E-8003-2D1B-D80A-AA8BA8767500}"/>
              </a:ext>
            </a:extLst>
          </p:cNvPr>
          <p:cNvSpPr txBox="1"/>
          <p:nvPr/>
        </p:nvSpPr>
        <p:spPr>
          <a:xfrm>
            <a:off x="219075" y="888484"/>
            <a:ext cx="4473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3. First Order Economizing </a:t>
            </a:r>
            <a:endParaRPr lang="en-US" altLang="zh-CN" sz="2800" b="1" dirty="0">
              <a:solidFill>
                <a:srgbClr val="15284C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F24947-6161-35CD-3803-5400F90D3514}"/>
              </a:ext>
            </a:extLst>
          </p:cNvPr>
          <p:cNvSpPr/>
          <p:nvPr/>
        </p:nvSpPr>
        <p:spPr>
          <a:xfrm>
            <a:off x="1397000" y="-1831"/>
            <a:ext cx="28321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2C0EA-C4F9-FAF3-C17E-D29F6CFB20CA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  <p:graphicFrame>
        <p:nvGraphicFramePr>
          <p:cNvPr id="10" name="Text Placeholder 2">
            <a:extLst>
              <a:ext uri="{FF2B5EF4-FFF2-40B4-BE49-F238E27FC236}">
                <a16:creationId xmlns:a16="http://schemas.microsoft.com/office/drawing/2014/main" id="{719E8F95-0C58-D3EF-E548-4126B97A1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655207"/>
              </p:ext>
            </p:extLst>
          </p:nvPr>
        </p:nvGraphicFramePr>
        <p:xfrm>
          <a:off x="334702" y="1897407"/>
          <a:ext cx="11641398" cy="407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6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78D5-978C-482B-ADE9-1B6608B0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52" y="443551"/>
            <a:ext cx="10871151" cy="82922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AC034-954C-46C9-BACB-75E84DCD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119" y="1076018"/>
            <a:ext cx="11395761" cy="491203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600" b="1" dirty="0">
                <a:solidFill>
                  <a:srgbClr val="15284C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Key differences among governance structures:</a:t>
            </a:r>
            <a:endParaRPr lang="en-US" sz="2600" b="1" dirty="0">
              <a:solidFill>
                <a:srgbClr val="15284C"/>
              </a:solidFill>
              <a:latin typeface="Garamond" panose="02020404030301010803" pitchFamily="18" charset="0"/>
            </a:endParaRPr>
          </a:p>
          <a:p>
            <a:pPr marL="800100" lvl="1" indent="-342900">
              <a:spcAft>
                <a:spcPts val="600"/>
              </a:spcAft>
              <a:buFont typeface="Garamond" panose="02020404030301010803" pitchFamily="18" charset="0"/>
              <a:buChar char="○"/>
            </a:pPr>
            <a:r>
              <a:rPr lang="en-US" altLang="zh-CN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Contract law</a:t>
            </a: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Garamond" panose="02020404030301010803" pitchFamily="18" charset="0"/>
              <a:buChar char="○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Adaptability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→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 The central problem of economic organization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</a:rPr>
              <a:t>Adaptation A</a:t>
            </a: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 (Autonomy):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Neoclassical ideal in which consumers and producers respond independently to parametric price changes to maximize their utility and profits, respectively.</a:t>
            </a:r>
          </a:p>
          <a:p>
            <a:pPr marL="1257300" lvl="2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Adaptation C (Cooperation):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Conscious, deliberate, and purposeful efforts of adaptive internal coordination.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Garamond" panose="02020404030301010803" pitchFamily="18" charset="0"/>
              <a:buChar char="○"/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Instruments</a:t>
            </a:r>
          </a:p>
          <a:p>
            <a:pPr marL="1257300" lvl="2" indent="-342900"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Differential incentive intensity </a:t>
            </a:r>
          </a:p>
          <a:p>
            <a:pPr marL="1257300" lvl="2" indent="-342900"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Differential reliance on administrative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C0BFA-D158-8B8D-CED3-2972FD6F8E2A}"/>
              </a:ext>
            </a:extLst>
          </p:cNvPr>
          <p:cNvSpPr/>
          <p:nvPr/>
        </p:nvSpPr>
        <p:spPr>
          <a:xfrm>
            <a:off x="4203700" y="0"/>
            <a:ext cx="31242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3A729-3B66-E34A-C25D-0D6BD8B8F17F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92804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CC79-B24F-4A6E-937E-A345F18EF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983" y="900999"/>
            <a:ext cx="11810034" cy="7548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5284C"/>
                </a:solidFill>
                <a:latin typeface="Garamond" panose="02020404030301010803" pitchFamily="18" charset="0"/>
              </a:rPr>
              <a:t>How do hybrids compare with respect to adaptability (type A and C), incentive intensity, and administrative control?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34A1FB-3461-442E-AC4D-DC59149B0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32" y="1567569"/>
            <a:ext cx="6542325" cy="40025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D54E734-EE39-42B0-83DC-635CB44F0000}"/>
              </a:ext>
            </a:extLst>
          </p:cNvPr>
          <p:cNvSpPr txBox="1">
            <a:spLocks/>
          </p:cNvSpPr>
          <p:nvPr/>
        </p:nvSpPr>
        <p:spPr>
          <a:xfrm>
            <a:off x="531553" y="405183"/>
            <a:ext cx="10747872" cy="86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E94A27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90634D1-B960-7DCB-CFCF-DCE11F5D2E85}"/>
              </a:ext>
            </a:extLst>
          </p:cNvPr>
          <p:cNvSpPr txBox="1">
            <a:spLocks/>
          </p:cNvSpPr>
          <p:nvPr/>
        </p:nvSpPr>
        <p:spPr>
          <a:xfrm>
            <a:off x="248616" y="2052040"/>
            <a:ext cx="4532934" cy="3199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C3C63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The hybrid mode displays intermediate values in all four features: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Semi-strong incentives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Intermediate degree of administrative apparatus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Semi-strong adaptations of both kinds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Semi-legalistic contract law regime</a:t>
            </a:r>
          </a:p>
          <a:p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1C0688-A387-64E0-2C2C-E98BFDB63CDA}"/>
              </a:ext>
            </a:extLst>
          </p:cNvPr>
          <p:cNvSpPr/>
          <p:nvPr/>
        </p:nvSpPr>
        <p:spPr>
          <a:xfrm>
            <a:off x="4203700" y="0"/>
            <a:ext cx="3124200" cy="615950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342DF3-9A4B-6301-6410-C67A9C31613B}"/>
              </a:ext>
            </a:extLst>
          </p:cNvPr>
          <p:cNvSpPr txBox="1"/>
          <p:nvPr/>
        </p:nvSpPr>
        <p:spPr>
          <a:xfrm>
            <a:off x="1" y="120134"/>
            <a:ext cx="121919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Introduction    Discrete Structural Analysis    </a:t>
            </a:r>
            <a:r>
              <a:rPr lang="en-US" altLang="zh-CN" sz="19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Dimensionalizing</a:t>
            </a:r>
            <a:r>
              <a:rPr lang="en-US" altLang="zh-CN" sz="19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Governance    Discriminating Alignment    Comparative Statics</a:t>
            </a:r>
          </a:p>
        </p:txBody>
      </p:sp>
    </p:spTree>
    <p:extLst>
      <p:ext uri="{BB962C8B-B14F-4D97-AF65-F5344CB8AC3E}">
        <p14:creationId xmlns:p14="http://schemas.microsoft.com/office/powerpoint/2010/main" val="189192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1115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等线</vt:lpstr>
      <vt:lpstr>等线 Light</vt:lpstr>
      <vt:lpstr>Arial</vt:lpstr>
      <vt:lpstr>Cambria Math</vt:lpstr>
      <vt:lpstr>Courier New</vt:lpstr>
      <vt:lpstr>Garamond</vt:lpstr>
      <vt:lpstr>Georgia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Reduced-Form Analysis</vt:lpstr>
      <vt:lpstr>Reduced-Form Analysis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Mahoney, Joseph T</dc:creator>
  <cp:lastModifiedBy>Mahoney, Joseph T</cp:lastModifiedBy>
  <cp:revision>1</cp:revision>
  <dcterms:created xsi:type="dcterms:W3CDTF">2023-01-24T05:45:06Z</dcterms:created>
  <dcterms:modified xsi:type="dcterms:W3CDTF">2023-01-24T05:45:23Z</dcterms:modified>
</cp:coreProperties>
</file>